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58" r:id="rId4"/>
    <p:sldId id="262" r:id="rId5"/>
    <p:sldId id="263" r:id="rId6"/>
    <p:sldId id="264" r:id="rId7"/>
    <p:sldId id="259" r:id="rId8"/>
    <p:sldId id="260" r:id="rId9"/>
    <p:sldId id="261" r:id="rId10"/>
    <p:sldId id="268" r:id="rId11"/>
    <p:sldId id="266" r:id="rId12"/>
    <p:sldId id="265" r:id="rId13"/>
    <p:sldId id="267" r:id="rId1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267" autoAdjust="0"/>
    <p:restoredTop sz="94752" autoAdjust="0"/>
  </p:normalViewPr>
  <p:slideViewPr>
    <p:cSldViewPr>
      <p:cViewPr>
        <p:scale>
          <a:sx n="110" d="100"/>
          <a:sy n="110" d="100"/>
        </p:scale>
        <p:origin x="954" y="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3635DC-97DB-48DA-A80F-9E7C2B201B3A}" type="doc">
      <dgm:prSet loTypeId="urn:microsoft.com/office/officeart/2005/8/layout/hProcess9" loCatId="process" qsTypeId="urn:microsoft.com/office/officeart/2005/8/quickstyle/simple1" qsCatId="simple" csTypeId="urn:microsoft.com/office/officeart/2005/8/colors/colorful3" csCatId="colorful" phldr="1"/>
      <dgm:spPr/>
    </dgm:pt>
    <dgm:pt modelId="{79AFDDEF-82D5-42D0-9FB1-B08050F679F6}">
      <dgm:prSet phldrT="[Texte]"/>
      <dgm:spPr/>
      <dgm:t>
        <a:bodyPr/>
        <a:lstStyle/>
        <a:p>
          <a:r>
            <a:rPr lang="fr-FR" dirty="0" smtClean="0"/>
            <a:t>Marco Polo</a:t>
          </a:r>
        </a:p>
        <a:p>
          <a:r>
            <a:rPr lang="fr-FR" dirty="0" smtClean="0"/>
            <a:t>1254-1324</a:t>
          </a:r>
          <a:endParaRPr lang="fr-FR" dirty="0"/>
        </a:p>
      </dgm:t>
    </dgm:pt>
    <dgm:pt modelId="{D916EAEA-849F-4B1D-923D-5EDD225787D7}" type="parTrans" cxnId="{95B6AB1E-48ED-4110-A3E2-570FD86B73E6}">
      <dgm:prSet/>
      <dgm:spPr/>
      <dgm:t>
        <a:bodyPr/>
        <a:lstStyle/>
        <a:p>
          <a:endParaRPr lang="fr-FR"/>
        </a:p>
      </dgm:t>
    </dgm:pt>
    <dgm:pt modelId="{50A4EA07-54D0-414D-820D-DD16618783F8}" type="sibTrans" cxnId="{95B6AB1E-48ED-4110-A3E2-570FD86B73E6}">
      <dgm:prSet/>
      <dgm:spPr/>
      <dgm:t>
        <a:bodyPr/>
        <a:lstStyle/>
        <a:p>
          <a:endParaRPr lang="fr-FR"/>
        </a:p>
      </dgm:t>
    </dgm:pt>
    <dgm:pt modelId="{79C8D687-A058-450A-8BFE-3166FB4DEF74}">
      <dgm:prSet phldrT="[Texte]"/>
      <dgm:spPr/>
      <dgm:t>
        <a:bodyPr/>
        <a:lstStyle/>
        <a:p>
          <a:r>
            <a:rPr lang="fr-FR" dirty="0" smtClean="0"/>
            <a:t>Christophe Colomb</a:t>
          </a:r>
        </a:p>
        <a:p>
          <a:r>
            <a:rPr lang="fr-FR" dirty="0" smtClean="0"/>
            <a:t>1451-1506</a:t>
          </a:r>
          <a:endParaRPr lang="fr-FR" dirty="0"/>
        </a:p>
      </dgm:t>
    </dgm:pt>
    <dgm:pt modelId="{427EEC37-7168-472B-8CB6-BFF22C879D3A}" type="parTrans" cxnId="{7B04F7EB-0C8F-4870-8C44-EE04AD925510}">
      <dgm:prSet/>
      <dgm:spPr/>
      <dgm:t>
        <a:bodyPr/>
        <a:lstStyle/>
        <a:p>
          <a:endParaRPr lang="fr-FR"/>
        </a:p>
      </dgm:t>
    </dgm:pt>
    <dgm:pt modelId="{5049F99F-0F78-415C-B48F-CFD4288D12C2}" type="sibTrans" cxnId="{7B04F7EB-0C8F-4870-8C44-EE04AD925510}">
      <dgm:prSet/>
      <dgm:spPr/>
      <dgm:t>
        <a:bodyPr/>
        <a:lstStyle/>
        <a:p>
          <a:endParaRPr lang="fr-FR"/>
        </a:p>
      </dgm:t>
    </dgm:pt>
    <dgm:pt modelId="{C0C993E0-E191-4AFE-8730-D35278789EA7}">
      <dgm:prSet phldrT="[Texte]"/>
      <dgm:spPr/>
      <dgm:t>
        <a:bodyPr/>
        <a:lstStyle/>
        <a:p>
          <a:r>
            <a:rPr lang="fr-FR" dirty="0" smtClean="0"/>
            <a:t>Vasco de Gama</a:t>
          </a:r>
        </a:p>
        <a:p>
          <a:r>
            <a:rPr lang="fr-FR" dirty="0" smtClean="0"/>
            <a:t>1480-1521</a:t>
          </a:r>
          <a:endParaRPr lang="fr-FR" dirty="0"/>
        </a:p>
      </dgm:t>
    </dgm:pt>
    <dgm:pt modelId="{3AD77F26-ECB1-4A24-A7B4-85FB518BFABF}" type="parTrans" cxnId="{8352D1F3-FEAB-49B1-89C1-C1BE4ED0012B}">
      <dgm:prSet/>
      <dgm:spPr/>
      <dgm:t>
        <a:bodyPr/>
        <a:lstStyle/>
        <a:p>
          <a:endParaRPr lang="fr-FR"/>
        </a:p>
      </dgm:t>
    </dgm:pt>
    <dgm:pt modelId="{1F30A6ED-C8B7-4D6D-9AF5-9FF8E47FB935}" type="sibTrans" cxnId="{8352D1F3-FEAB-49B1-89C1-C1BE4ED0012B}">
      <dgm:prSet/>
      <dgm:spPr/>
      <dgm:t>
        <a:bodyPr/>
        <a:lstStyle/>
        <a:p>
          <a:endParaRPr lang="fr-FR"/>
        </a:p>
      </dgm:t>
    </dgm:pt>
    <dgm:pt modelId="{357568CB-576F-4124-98B0-57ABEAC55CA6}" type="pres">
      <dgm:prSet presAssocID="{FB3635DC-97DB-48DA-A80F-9E7C2B201B3A}" presName="CompostProcess" presStyleCnt="0">
        <dgm:presLayoutVars>
          <dgm:dir/>
          <dgm:resizeHandles val="exact"/>
        </dgm:presLayoutVars>
      </dgm:prSet>
      <dgm:spPr/>
    </dgm:pt>
    <dgm:pt modelId="{19299AF8-7F07-456C-B55F-9BC8FFAB748C}" type="pres">
      <dgm:prSet presAssocID="{FB3635DC-97DB-48DA-A80F-9E7C2B201B3A}" presName="arrow" presStyleLbl="bgShp" presStyleIdx="0" presStyleCnt="1" custScaleX="117647"/>
      <dgm:spPr/>
    </dgm:pt>
    <dgm:pt modelId="{B94ABCC9-A316-44C8-8902-D6D03CD6A873}" type="pres">
      <dgm:prSet presAssocID="{FB3635DC-97DB-48DA-A80F-9E7C2B201B3A}" presName="linearProcess" presStyleCnt="0"/>
      <dgm:spPr/>
    </dgm:pt>
    <dgm:pt modelId="{E3E66A94-057B-46F6-9A49-49FB30D1D1E3}" type="pres">
      <dgm:prSet presAssocID="{79AFDDEF-82D5-42D0-9FB1-B08050F679F6}" presName="textNode" presStyleLbl="node1" presStyleIdx="0" presStyleCnt="3" custScaleX="42489" custLinFactNeighborX="-183" custLinFactNeighborY="-30391">
        <dgm:presLayoutVars>
          <dgm:bulletEnabled val="1"/>
        </dgm:presLayoutVars>
      </dgm:prSet>
      <dgm:spPr/>
      <dgm:t>
        <a:bodyPr/>
        <a:lstStyle/>
        <a:p>
          <a:endParaRPr lang="fr-FR"/>
        </a:p>
      </dgm:t>
    </dgm:pt>
    <dgm:pt modelId="{63D14C67-760E-4167-8C70-1E5986155748}" type="pres">
      <dgm:prSet presAssocID="{50A4EA07-54D0-414D-820D-DD16618783F8}" presName="sibTrans" presStyleCnt="0"/>
      <dgm:spPr/>
    </dgm:pt>
    <dgm:pt modelId="{F55BE51B-191A-4661-85DE-612B68C4EDD8}" type="pres">
      <dgm:prSet presAssocID="{79C8D687-A058-450A-8BFE-3166FB4DEF74}" presName="textNode" presStyleLbl="node1" presStyleIdx="1" presStyleCnt="3" custScaleX="52793" custLinFactNeighborX="-13050" custLinFactNeighborY="-35347">
        <dgm:presLayoutVars>
          <dgm:bulletEnabled val="1"/>
        </dgm:presLayoutVars>
      </dgm:prSet>
      <dgm:spPr/>
      <dgm:t>
        <a:bodyPr/>
        <a:lstStyle/>
        <a:p>
          <a:endParaRPr lang="fr-FR"/>
        </a:p>
      </dgm:t>
    </dgm:pt>
    <dgm:pt modelId="{7D0709E2-E40E-40ED-8D60-A57168F4CF05}" type="pres">
      <dgm:prSet presAssocID="{5049F99F-0F78-415C-B48F-CFD4288D12C2}" presName="sibTrans" presStyleCnt="0"/>
      <dgm:spPr/>
    </dgm:pt>
    <dgm:pt modelId="{BAB076A7-9264-4BE0-A96B-4B0A69839696}" type="pres">
      <dgm:prSet presAssocID="{C0C993E0-E191-4AFE-8730-D35278789EA7}" presName="textNode" presStyleLbl="node1" presStyleIdx="2" presStyleCnt="3" custScaleX="51852" custLinFactX="-87925" custLinFactNeighborX="-100000" custLinFactNeighborY="73697">
        <dgm:presLayoutVars>
          <dgm:bulletEnabled val="1"/>
        </dgm:presLayoutVars>
      </dgm:prSet>
      <dgm:spPr/>
      <dgm:t>
        <a:bodyPr/>
        <a:lstStyle/>
        <a:p>
          <a:endParaRPr lang="fr-FR"/>
        </a:p>
      </dgm:t>
    </dgm:pt>
  </dgm:ptLst>
  <dgm:cxnLst>
    <dgm:cxn modelId="{02333D0B-E74B-42C0-9CA1-18CFBE2141A9}" type="presOf" srcId="{C0C993E0-E191-4AFE-8730-D35278789EA7}" destId="{BAB076A7-9264-4BE0-A96B-4B0A69839696}" srcOrd="0" destOrd="0" presId="urn:microsoft.com/office/officeart/2005/8/layout/hProcess9"/>
    <dgm:cxn modelId="{95B6AB1E-48ED-4110-A3E2-570FD86B73E6}" srcId="{FB3635DC-97DB-48DA-A80F-9E7C2B201B3A}" destId="{79AFDDEF-82D5-42D0-9FB1-B08050F679F6}" srcOrd="0" destOrd="0" parTransId="{D916EAEA-849F-4B1D-923D-5EDD225787D7}" sibTransId="{50A4EA07-54D0-414D-820D-DD16618783F8}"/>
    <dgm:cxn modelId="{8352D1F3-FEAB-49B1-89C1-C1BE4ED0012B}" srcId="{FB3635DC-97DB-48DA-A80F-9E7C2B201B3A}" destId="{C0C993E0-E191-4AFE-8730-D35278789EA7}" srcOrd="2" destOrd="0" parTransId="{3AD77F26-ECB1-4A24-A7B4-85FB518BFABF}" sibTransId="{1F30A6ED-C8B7-4D6D-9AF5-9FF8E47FB935}"/>
    <dgm:cxn modelId="{95C34D8B-BE83-4C1F-A9F4-A2EB47E9126C}" type="presOf" srcId="{79AFDDEF-82D5-42D0-9FB1-B08050F679F6}" destId="{E3E66A94-057B-46F6-9A49-49FB30D1D1E3}" srcOrd="0" destOrd="0" presId="urn:microsoft.com/office/officeart/2005/8/layout/hProcess9"/>
    <dgm:cxn modelId="{6F1FCB82-427F-42E2-AFD2-979FE88B0949}" type="presOf" srcId="{FB3635DC-97DB-48DA-A80F-9E7C2B201B3A}" destId="{357568CB-576F-4124-98B0-57ABEAC55CA6}" srcOrd="0" destOrd="0" presId="urn:microsoft.com/office/officeart/2005/8/layout/hProcess9"/>
    <dgm:cxn modelId="{7B04F7EB-0C8F-4870-8C44-EE04AD925510}" srcId="{FB3635DC-97DB-48DA-A80F-9E7C2B201B3A}" destId="{79C8D687-A058-450A-8BFE-3166FB4DEF74}" srcOrd="1" destOrd="0" parTransId="{427EEC37-7168-472B-8CB6-BFF22C879D3A}" sibTransId="{5049F99F-0F78-415C-B48F-CFD4288D12C2}"/>
    <dgm:cxn modelId="{AA50A470-341C-458F-98F6-E516C1FBA6AE}" type="presOf" srcId="{79C8D687-A058-450A-8BFE-3166FB4DEF74}" destId="{F55BE51B-191A-4661-85DE-612B68C4EDD8}" srcOrd="0" destOrd="0" presId="urn:microsoft.com/office/officeart/2005/8/layout/hProcess9"/>
    <dgm:cxn modelId="{2D2C69AB-A7EA-428C-856F-E97B3A9D35C9}" type="presParOf" srcId="{357568CB-576F-4124-98B0-57ABEAC55CA6}" destId="{19299AF8-7F07-456C-B55F-9BC8FFAB748C}" srcOrd="0" destOrd="0" presId="urn:microsoft.com/office/officeart/2005/8/layout/hProcess9"/>
    <dgm:cxn modelId="{5F56F91C-6721-41A8-AA16-E3EEFEEE5DA0}" type="presParOf" srcId="{357568CB-576F-4124-98B0-57ABEAC55CA6}" destId="{B94ABCC9-A316-44C8-8902-D6D03CD6A873}" srcOrd="1" destOrd="0" presId="urn:microsoft.com/office/officeart/2005/8/layout/hProcess9"/>
    <dgm:cxn modelId="{3D235D00-9A71-489B-ACB0-2F49F0520103}" type="presParOf" srcId="{B94ABCC9-A316-44C8-8902-D6D03CD6A873}" destId="{E3E66A94-057B-46F6-9A49-49FB30D1D1E3}" srcOrd="0" destOrd="0" presId="urn:microsoft.com/office/officeart/2005/8/layout/hProcess9"/>
    <dgm:cxn modelId="{7C97792F-1C78-4189-BDC1-112BFF78E9B4}" type="presParOf" srcId="{B94ABCC9-A316-44C8-8902-D6D03CD6A873}" destId="{63D14C67-760E-4167-8C70-1E5986155748}" srcOrd="1" destOrd="0" presId="urn:microsoft.com/office/officeart/2005/8/layout/hProcess9"/>
    <dgm:cxn modelId="{374A0036-3D2F-4D0A-AEB5-F8F61778AEDB}" type="presParOf" srcId="{B94ABCC9-A316-44C8-8902-D6D03CD6A873}" destId="{F55BE51B-191A-4661-85DE-612B68C4EDD8}" srcOrd="2" destOrd="0" presId="urn:microsoft.com/office/officeart/2005/8/layout/hProcess9"/>
    <dgm:cxn modelId="{E4F6A18B-86BA-4BBA-8298-77C21B9CA725}" type="presParOf" srcId="{B94ABCC9-A316-44C8-8902-D6D03CD6A873}" destId="{7D0709E2-E40E-40ED-8D60-A57168F4CF05}" srcOrd="3" destOrd="0" presId="urn:microsoft.com/office/officeart/2005/8/layout/hProcess9"/>
    <dgm:cxn modelId="{4804C6D3-BAA5-45AA-B436-FAE9F82243EF}" type="presParOf" srcId="{B94ABCC9-A316-44C8-8902-D6D03CD6A873}" destId="{BAB076A7-9264-4BE0-A96B-4B0A69839696}"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299AF8-7F07-456C-B55F-9BC8FFAB748C}">
      <dsp:nvSpPr>
        <dsp:cNvPr id="0" name=""/>
        <dsp:cNvSpPr/>
      </dsp:nvSpPr>
      <dsp:spPr>
        <a:xfrm>
          <a:off x="2" y="0"/>
          <a:ext cx="8784971" cy="3631952"/>
        </a:xfrm>
        <a:prstGeom prst="rightArrow">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3E66A94-057B-46F6-9A49-49FB30D1D1E3}">
      <dsp:nvSpPr>
        <dsp:cNvPr id="0" name=""/>
        <dsp:cNvSpPr/>
      </dsp:nvSpPr>
      <dsp:spPr>
        <a:xfrm>
          <a:off x="1872207" y="648070"/>
          <a:ext cx="1201446" cy="145278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fr-FR" sz="1900" kern="1200" dirty="0" smtClean="0"/>
            <a:t>Marco Polo</a:t>
          </a:r>
        </a:p>
        <a:p>
          <a:pPr lvl="0" algn="ctr" defTabSz="844550">
            <a:lnSpc>
              <a:spcPct val="90000"/>
            </a:lnSpc>
            <a:spcBef>
              <a:spcPct val="0"/>
            </a:spcBef>
            <a:spcAft>
              <a:spcPct val="35000"/>
            </a:spcAft>
          </a:pPr>
          <a:r>
            <a:rPr lang="fr-FR" sz="1900" kern="1200" dirty="0" smtClean="0"/>
            <a:t>1254-1324</a:t>
          </a:r>
          <a:endParaRPr lang="fr-FR" sz="1900" kern="1200" dirty="0"/>
        </a:p>
      </dsp:txBody>
      <dsp:txXfrm>
        <a:off x="1872207" y="648070"/>
        <a:ext cx="1201446" cy="1452780"/>
      </dsp:txXfrm>
    </dsp:sp>
    <dsp:sp modelId="{F55BE51B-191A-4661-85DE-612B68C4EDD8}">
      <dsp:nvSpPr>
        <dsp:cNvPr id="0" name=""/>
        <dsp:cNvSpPr/>
      </dsp:nvSpPr>
      <dsp:spPr>
        <a:xfrm>
          <a:off x="3456384" y="576071"/>
          <a:ext cx="1492808" cy="1452780"/>
        </a:xfrm>
        <a:prstGeom prst="roundRect">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fr-FR" sz="1900" kern="1200" dirty="0" smtClean="0"/>
            <a:t>Christophe Colomb</a:t>
          </a:r>
        </a:p>
        <a:p>
          <a:pPr lvl="0" algn="ctr" defTabSz="844550">
            <a:lnSpc>
              <a:spcPct val="90000"/>
            </a:lnSpc>
            <a:spcBef>
              <a:spcPct val="0"/>
            </a:spcBef>
            <a:spcAft>
              <a:spcPct val="35000"/>
            </a:spcAft>
          </a:pPr>
          <a:r>
            <a:rPr lang="fr-FR" sz="1900" kern="1200" dirty="0" smtClean="0"/>
            <a:t>1451-1506</a:t>
          </a:r>
          <a:endParaRPr lang="fr-FR" sz="1900" kern="1200" dirty="0"/>
        </a:p>
      </dsp:txBody>
      <dsp:txXfrm>
        <a:off x="3456384" y="576071"/>
        <a:ext cx="1492808" cy="1452780"/>
      </dsp:txXfrm>
    </dsp:sp>
    <dsp:sp modelId="{BAB076A7-9264-4BE0-A96B-4B0A69839696}">
      <dsp:nvSpPr>
        <dsp:cNvPr id="0" name=""/>
        <dsp:cNvSpPr/>
      </dsp:nvSpPr>
      <dsp:spPr>
        <a:xfrm>
          <a:off x="2520291" y="2160241"/>
          <a:ext cx="1466200" cy="1452780"/>
        </a:xfrm>
        <a:prstGeom prst="round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fr-FR" sz="1900" kern="1200" dirty="0" smtClean="0"/>
            <a:t>Vasco de Gama</a:t>
          </a:r>
        </a:p>
        <a:p>
          <a:pPr lvl="0" algn="ctr" defTabSz="844550">
            <a:lnSpc>
              <a:spcPct val="90000"/>
            </a:lnSpc>
            <a:spcBef>
              <a:spcPct val="0"/>
            </a:spcBef>
            <a:spcAft>
              <a:spcPct val="35000"/>
            </a:spcAft>
          </a:pPr>
          <a:r>
            <a:rPr lang="fr-FR" sz="1900" kern="1200" dirty="0" smtClean="0"/>
            <a:t>1480-1521</a:t>
          </a:r>
          <a:endParaRPr lang="fr-FR" sz="1900" kern="1200" dirty="0"/>
        </a:p>
      </dsp:txBody>
      <dsp:txXfrm>
        <a:off x="2520291" y="2160241"/>
        <a:ext cx="1466200" cy="145278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299483-25A2-4A79-BE1B-F36F5477C01E}" type="datetimeFigureOut">
              <a:rPr lang="fr-FR" smtClean="0"/>
              <a:t>23/06/2022</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21E0B8-F8B1-4D73-ACA0-8B97CA53C64C}" type="slidenum">
              <a:rPr lang="fr-FR" smtClean="0"/>
              <a:t>‹N°›</a:t>
            </a:fld>
            <a:endParaRPr lang="fr-FR"/>
          </a:p>
        </p:txBody>
      </p:sp>
    </p:spTree>
    <p:extLst>
      <p:ext uri="{BB962C8B-B14F-4D97-AF65-F5344CB8AC3E}">
        <p14:creationId xmlns:p14="http://schemas.microsoft.com/office/powerpoint/2010/main" val="3747545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3921E0B8-F8B1-4D73-ACA0-8B97CA53C64C}" type="slidenum">
              <a:rPr lang="fr-FR" smtClean="0"/>
              <a:t>11</a:t>
            </a:fld>
            <a:endParaRPr lang="fr-FR"/>
          </a:p>
        </p:txBody>
      </p:sp>
    </p:spTree>
    <p:extLst>
      <p:ext uri="{BB962C8B-B14F-4D97-AF65-F5344CB8AC3E}">
        <p14:creationId xmlns:p14="http://schemas.microsoft.com/office/powerpoint/2010/main" val="7145623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E364D014-FD6F-40A0-AB13-84600F3C38A3}" type="datetimeFigureOut">
              <a:rPr lang="fr-FR" smtClean="0"/>
              <a:pPr/>
              <a:t>23/06/2022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9482CBD-7B1A-48A5-8032-BFC262BBB796}"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364D014-FD6F-40A0-AB13-84600F3C38A3}" type="datetimeFigureOut">
              <a:rPr lang="fr-FR" smtClean="0"/>
              <a:pPr/>
              <a:t>23/06/2022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9482CBD-7B1A-48A5-8032-BFC262BBB796}"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364D014-FD6F-40A0-AB13-84600F3C38A3}" type="datetimeFigureOut">
              <a:rPr lang="fr-FR" smtClean="0"/>
              <a:pPr/>
              <a:t>23/06/2022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9482CBD-7B1A-48A5-8032-BFC262BBB796}"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364D014-FD6F-40A0-AB13-84600F3C38A3}" type="datetimeFigureOut">
              <a:rPr lang="fr-FR" smtClean="0"/>
              <a:pPr/>
              <a:t>23/06/2022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9482CBD-7B1A-48A5-8032-BFC262BBB796}"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E364D014-FD6F-40A0-AB13-84600F3C38A3}" type="datetimeFigureOut">
              <a:rPr lang="fr-FR" smtClean="0"/>
              <a:pPr/>
              <a:t>23/06/2022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9482CBD-7B1A-48A5-8032-BFC262BBB796}"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E364D014-FD6F-40A0-AB13-84600F3C38A3}" type="datetimeFigureOut">
              <a:rPr lang="fr-FR" smtClean="0"/>
              <a:pPr/>
              <a:t>23/06/2022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9482CBD-7B1A-48A5-8032-BFC262BBB796}"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E364D014-FD6F-40A0-AB13-84600F3C38A3}" type="datetimeFigureOut">
              <a:rPr lang="fr-FR" smtClean="0"/>
              <a:pPr/>
              <a:t>23/06/2022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19482CBD-7B1A-48A5-8032-BFC262BBB796}"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E364D014-FD6F-40A0-AB13-84600F3C38A3}" type="datetimeFigureOut">
              <a:rPr lang="fr-FR" smtClean="0"/>
              <a:pPr/>
              <a:t>23/06/2022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19482CBD-7B1A-48A5-8032-BFC262BBB796}"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E364D014-FD6F-40A0-AB13-84600F3C38A3}" type="datetimeFigureOut">
              <a:rPr lang="fr-FR" smtClean="0"/>
              <a:pPr/>
              <a:t>23/06/2022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19482CBD-7B1A-48A5-8032-BFC262BBB796}"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E364D014-FD6F-40A0-AB13-84600F3C38A3}" type="datetimeFigureOut">
              <a:rPr lang="fr-FR" smtClean="0"/>
              <a:pPr/>
              <a:t>23/06/2022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9482CBD-7B1A-48A5-8032-BFC262BBB796}"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E364D014-FD6F-40A0-AB13-84600F3C38A3}" type="datetimeFigureOut">
              <a:rPr lang="fr-FR" smtClean="0"/>
              <a:pPr/>
              <a:t>23/06/2022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9482CBD-7B1A-48A5-8032-BFC262BBB796}"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64D014-FD6F-40A0-AB13-84600F3C38A3}" type="datetimeFigureOut">
              <a:rPr lang="fr-FR" smtClean="0"/>
              <a:pPr/>
              <a:t>23/06/2022</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482CBD-7B1A-48A5-8032-BFC262BBB796}"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Frise chronologique</a:t>
            </a:r>
            <a:endParaRPr lang="fr-FR" dirty="0"/>
          </a:p>
        </p:txBody>
      </p:sp>
      <p:sp>
        <p:nvSpPr>
          <p:cNvPr id="3" name="Sous-titre 2"/>
          <p:cNvSpPr>
            <a:spLocks noGrp="1"/>
          </p:cNvSpPr>
          <p:nvPr>
            <p:ph type="subTitle" idx="1"/>
          </p:nvPr>
        </p:nvSpPr>
        <p:spPr/>
        <p:txBody>
          <a:bodyPr/>
          <a:lstStyle/>
          <a:p>
            <a:r>
              <a:rPr lang="fr-FR" dirty="0" smtClean="0"/>
              <a:t>Méthode</a:t>
            </a:r>
            <a:endParaRPr lang="fr-F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0" y="110728"/>
            <a:ext cx="9144000" cy="6636543"/>
          </a:xfrm>
          <a:prstGeom prst="rect">
            <a:avLst/>
          </a:prstGeom>
        </p:spPr>
      </p:pic>
      <p:sp>
        <p:nvSpPr>
          <p:cNvPr id="4" name="Rectangle 3"/>
          <p:cNvSpPr/>
          <p:nvPr/>
        </p:nvSpPr>
        <p:spPr>
          <a:xfrm>
            <a:off x="24788" y="6371224"/>
            <a:ext cx="9119211" cy="369332"/>
          </a:xfrm>
          <a:prstGeom prst="rect">
            <a:avLst/>
          </a:prstGeom>
        </p:spPr>
        <p:txBody>
          <a:bodyPr wrap="square">
            <a:spAutoFit/>
          </a:bodyPr>
          <a:lstStyle/>
          <a:p>
            <a:pPr algn="ctr"/>
            <a:r>
              <a:rPr lang="fr-FR"/>
              <a:t>Annotations de la main de Colomb en marge de son exemplaire du Livre des merveilles.</a:t>
            </a:r>
          </a:p>
        </p:txBody>
      </p:sp>
    </p:spTree>
    <p:extLst>
      <p:ext uri="{BB962C8B-B14F-4D97-AF65-F5344CB8AC3E}">
        <p14:creationId xmlns:p14="http://schemas.microsoft.com/office/powerpoint/2010/main" val="1951121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764704"/>
          </a:xfrm>
        </p:spPr>
        <p:txBody>
          <a:bodyPr/>
          <a:lstStyle/>
          <a:p>
            <a:r>
              <a:rPr lang="fr-FR" dirty="0" smtClean="0"/>
              <a:t>Ferdinand et Isabelle</a:t>
            </a:r>
            <a:endParaRPr lang="fr-FR" dirty="0"/>
          </a:p>
        </p:txBody>
      </p:sp>
      <p:sp>
        <p:nvSpPr>
          <p:cNvPr id="3" name="Rectangle 2"/>
          <p:cNvSpPr/>
          <p:nvPr/>
        </p:nvSpPr>
        <p:spPr>
          <a:xfrm>
            <a:off x="0" y="733246"/>
            <a:ext cx="6444208" cy="6124754"/>
          </a:xfrm>
          <a:prstGeom prst="rect">
            <a:avLst/>
          </a:prstGeom>
        </p:spPr>
        <p:txBody>
          <a:bodyPr wrap="square">
            <a:spAutoFit/>
          </a:bodyPr>
          <a:lstStyle/>
          <a:p>
            <a:pPr algn="just"/>
            <a:r>
              <a:rPr lang="fr-FR" sz="1400" b="1" dirty="0" smtClean="0"/>
              <a:t>Ferdinand</a:t>
            </a:r>
            <a:r>
              <a:rPr lang="fr-FR" sz="1400" dirty="0" smtClean="0"/>
              <a:t> et </a:t>
            </a:r>
            <a:r>
              <a:rPr lang="fr-FR" sz="1400" b="1" dirty="0" smtClean="0"/>
              <a:t>Isabelle</a:t>
            </a:r>
            <a:r>
              <a:rPr lang="fr-FR" sz="1400" dirty="0" smtClean="0"/>
              <a:t> furent les premiers rois d’Espagne. On les appelait </a:t>
            </a:r>
            <a:r>
              <a:rPr lang="fr-FR" sz="1400" b="1" dirty="0" smtClean="0"/>
              <a:t>les Rois Catholiques</a:t>
            </a:r>
            <a:r>
              <a:rPr lang="fr-FR" sz="1400" dirty="0" smtClean="0"/>
              <a:t>, car ils soutenaient l’Église catholique. Ils sont célèbres pour avoir envoyé </a:t>
            </a:r>
            <a:r>
              <a:rPr lang="fr-FR" sz="1400" b="1" dirty="0" smtClean="0"/>
              <a:t>Christophe Colomb </a:t>
            </a:r>
            <a:r>
              <a:rPr lang="fr-FR" sz="1400" dirty="0" smtClean="0"/>
              <a:t>explorer le Nouveau </a:t>
            </a:r>
            <a:r>
              <a:rPr lang="fr-FR" sz="1400" smtClean="0"/>
              <a:t>Monde</a:t>
            </a:r>
            <a:r>
              <a:rPr lang="fr-FR" sz="1400" smtClean="0"/>
              <a:t>.</a:t>
            </a:r>
          </a:p>
          <a:p>
            <a:pPr algn="just"/>
            <a:endParaRPr lang="fr-FR" sz="1400" dirty="0" smtClean="0"/>
          </a:p>
          <a:p>
            <a:pPr algn="just"/>
            <a:r>
              <a:rPr lang="fr-FR" sz="1400" b="1" dirty="0" smtClean="0"/>
              <a:t>Jeunesse</a:t>
            </a:r>
          </a:p>
          <a:p>
            <a:pPr algn="just"/>
            <a:r>
              <a:rPr lang="fr-FR" sz="1400" dirty="0" smtClean="0"/>
              <a:t>Isabelle naît le 22 avril </a:t>
            </a:r>
            <a:r>
              <a:rPr lang="fr-FR" sz="1400" b="1" dirty="0" smtClean="0">
                <a:solidFill>
                  <a:srgbClr val="FF0000"/>
                </a:solidFill>
              </a:rPr>
              <a:t>1451</a:t>
            </a:r>
            <a:r>
              <a:rPr lang="fr-FR" sz="1400" dirty="0" smtClean="0"/>
              <a:t>. Ferdinand naît le 10 mars </a:t>
            </a:r>
            <a:r>
              <a:rPr lang="fr-FR" sz="1400" b="1" dirty="0" smtClean="0">
                <a:solidFill>
                  <a:srgbClr val="FF0000"/>
                </a:solidFill>
              </a:rPr>
              <a:t>1452</a:t>
            </a:r>
            <a:r>
              <a:rPr lang="fr-FR" sz="1400" dirty="0" smtClean="0"/>
              <a:t>. L’Espagne est alors divisée </a:t>
            </a:r>
            <a:r>
              <a:rPr lang="fr-FR" sz="1400" dirty="0" smtClean="0">
                <a:solidFill>
                  <a:srgbClr val="7030A0"/>
                </a:solidFill>
              </a:rPr>
              <a:t>en plusieurs royaumes</a:t>
            </a:r>
            <a:r>
              <a:rPr lang="fr-FR" sz="1400" dirty="0" smtClean="0"/>
              <a:t>. Le père d’Isabelle est </a:t>
            </a:r>
            <a:r>
              <a:rPr lang="fr-FR" sz="1400" b="1" dirty="0" smtClean="0"/>
              <a:t>roi de Castille</a:t>
            </a:r>
            <a:r>
              <a:rPr lang="fr-FR" sz="1400" dirty="0" smtClean="0"/>
              <a:t>, un royaume du centre de l’Espagne. Le père de Ferdinand est </a:t>
            </a:r>
            <a:r>
              <a:rPr lang="fr-FR" sz="1400" b="1" dirty="0" smtClean="0"/>
              <a:t>roi d’Aragon</a:t>
            </a:r>
            <a:r>
              <a:rPr lang="fr-FR" sz="1400" dirty="0" smtClean="0"/>
              <a:t>, dans le nord-est du pays. La princesse Isabelle épouse le prince Ferdinand en </a:t>
            </a:r>
            <a:r>
              <a:rPr lang="fr-FR" sz="1400" b="1" dirty="0" smtClean="0">
                <a:solidFill>
                  <a:srgbClr val="FF0000"/>
                </a:solidFill>
              </a:rPr>
              <a:t>1469</a:t>
            </a:r>
            <a:r>
              <a:rPr lang="fr-FR" sz="1400" dirty="0" smtClean="0"/>
              <a:t>.</a:t>
            </a:r>
          </a:p>
          <a:p>
            <a:pPr algn="just"/>
            <a:r>
              <a:rPr lang="fr-FR" sz="1400" dirty="0" smtClean="0"/>
              <a:t>Isabelle devient reine de Castille en 1474, mais le roi du Portugal lui dispute le royaume. Isabelle le bat en </a:t>
            </a:r>
            <a:r>
              <a:rPr lang="fr-FR" sz="1400" b="1" dirty="0" smtClean="0">
                <a:solidFill>
                  <a:srgbClr val="FF0000"/>
                </a:solidFill>
              </a:rPr>
              <a:t>1479</a:t>
            </a:r>
            <a:r>
              <a:rPr lang="fr-FR" sz="1400" dirty="0" smtClean="0"/>
              <a:t>. La même année, Ferdinand devient roi d’Aragon. La Castille et l’Aragon sont ensuite unis sous la couronne du roi Ferdinand et de la reine Isabelle</a:t>
            </a:r>
            <a:r>
              <a:rPr lang="fr-FR" sz="1400" smtClean="0"/>
              <a:t>. </a:t>
            </a:r>
            <a:r>
              <a:rPr lang="fr-FR" sz="1400" smtClean="0"/>
              <a:t> Cette </a:t>
            </a:r>
            <a:r>
              <a:rPr lang="fr-FR" sz="1400" dirty="0" smtClean="0"/>
              <a:t>union marque la </a:t>
            </a:r>
            <a:r>
              <a:rPr lang="fr-FR" sz="1400" b="1" dirty="0" smtClean="0"/>
              <a:t>naissance de </a:t>
            </a:r>
            <a:r>
              <a:rPr lang="fr-FR" sz="1400" b="1" smtClean="0"/>
              <a:t>l’Espagne</a:t>
            </a:r>
            <a:r>
              <a:rPr lang="fr-FR" sz="1400" smtClean="0"/>
              <a:t>.</a:t>
            </a:r>
          </a:p>
          <a:p>
            <a:pPr algn="just"/>
            <a:endParaRPr lang="fr-FR" sz="1400" dirty="0" smtClean="0"/>
          </a:p>
          <a:p>
            <a:pPr algn="just"/>
            <a:r>
              <a:rPr lang="fr-FR" sz="1400" b="1" dirty="0" smtClean="0"/>
              <a:t>Années de règne</a:t>
            </a:r>
          </a:p>
          <a:p>
            <a:pPr algn="just"/>
            <a:r>
              <a:rPr lang="fr-FR" sz="1400" dirty="0" smtClean="0"/>
              <a:t>Ferdinand et Isabelle interdisent toute religion autre que le catholicisme. En </a:t>
            </a:r>
            <a:r>
              <a:rPr lang="fr-FR" sz="1400" b="1" dirty="0" smtClean="0">
                <a:solidFill>
                  <a:srgbClr val="FF0000"/>
                </a:solidFill>
              </a:rPr>
              <a:t>1478</a:t>
            </a:r>
            <a:r>
              <a:rPr lang="fr-FR" sz="1400" dirty="0" smtClean="0"/>
              <a:t>, ils mettent en place un tribunal qui traite très durement les non-catholiques. C’est l’</a:t>
            </a:r>
            <a:r>
              <a:rPr lang="fr-FR" sz="1400" b="1" dirty="0" smtClean="0"/>
              <a:t>Inquisition</a:t>
            </a:r>
            <a:r>
              <a:rPr lang="fr-FR" sz="1400" dirty="0" smtClean="0"/>
              <a:t>. En </a:t>
            </a:r>
            <a:r>
              <a:rPr lang="fr-FR" sz="1400" b="1" dirty="0" smtClean="0">
                <a:solidFill>
                  <a:srgbClr val="FF0000"/>
                </a:solidFill>
              </a:rPr>
              <a:t>1492</a:t>
            </a:r>
            <a:r>
              <a:rPr lang="fr-FR" sz="1400" dirty="0" smtClean="0"/>
              <a:t>, Ferdinand et Isabelle forcent tous les juifs qui refusent de se convertir au catholicisme à quitter l’Espagne.</a:t>
            </a:r>
          </a:p>
          <a:p>
            <a:pPr algn="just"/>
            <a:r>
              <a:rPr lang="fr-FR" sz="1400" dirty="0" smtClean="0"/>
              <a:t>Ferdinand et Isabelle chassent les musulmans, ou Maures, hors d’Espagne. Les Maures d’Afrique du Nord contrôlaient presque toute la région depuis les années 710. En </a:t>
            </a:r>
            <a:r>
              <a:rPr lang="fr-FR" sz="1400" b="1" dirty="0" smtClean="0">
                <a:solidFill>
                  <a:srgbClr val="FF0000"/>
                </a:solidFill>
              </a:rPr>
              <a:t>1482</a:t>
            </a:r>
            <a:r>
              <a:rPr lang="fr-FR" sz="1400" dirty="0" smtClean="0"/>
              <a:t>, Ferdinand et Isabelle entrent en guerre contre Grenade, le dernier royaume musulman d’Espagne. Ils le prennent en </a:t>
            </a:r>
            <a:r>
              <a:rPr lang="fr-FR" sz="1400" b="1" dirty="0" smtClean="0">
                <a:solidFill>
                  <a:srgbClr val="FF0000"/>
                </a:solidFill>
              </a:rPr>
              <a:t>1492</a:t>
            </a:r>
            <a:r>
              <a:rPr lang="fr-FR" sz="1400" smtClean="0"/>
              <a:t>. </a:t>
            </a:r>
            <a:r>
              <a:rPr lang="fr-FR" sz="1400" smtClean="0"/>
              <a:t>L’Espagne </a:t>
            </a:r>
            <a:r>
              <a:rPr lang="fr-FR" sz="1400" dirty="0" smtClean="0"/>
              <a:t>devient un pays chrétien unifié.</a:t>
            </a:r>
          </a:p>
          <a:p>
            <a:pPr algn="just"/>
            <a:r>
              <a:rPr lang="fr-FR" sz="1400" dirty="0" smtClean="0"/>
              <a:t>En </a:t>
            </a:r>
            <a:r>
              <a:rPr lang="fr-FR" sz="1400" b="1" dirty="0" smtClean="0">
                <a:solidFill>
                  <a:srgbClr val="FF0000"/>
                </a:solidFill>
              </a:rPr>
              <a:t>1492</a:t>
            </a:r>
            <a:r>
              <a:rPr lang="fr-FR" sz="1400" dirty="0" smtClean="0"/>
              <a:t> aussi, Ferdinand et Isabelle financent le premier voyage de </a:t>
            </a:r>
            <a:r>
              <a:rPr lang="fr-FR" sz="1400" b="1" dirty="0" smtClean="0"/>
              <a:t>Colomb</a:t>
            </a:r>
            <a:r>
              <a:rPr lang="fr-FR" sz="1400" dirty="0" smtClean="0"/>
              <a:t> dans l’Atlantique. Les terres abordées par Colomb deviennent des colonies espagnoles. Isabelle meurt le 26 novembre </a:t>
            </a:r>
            <a:r>
              <a:rPr lang="fr-FR" sz="1400" b="1" dirty="0" smtClean="0">
                <a:solidFill>
                  <a:srgbClr val="FF0000"/>
                </a:solidFill>
              </a:rPr>
              <a:t>1504</a:t>
            </a:r>
            <a:r>
              <a:rPr lang="fr-FR" sz="1400" dirty="0" smtClean="0"/>
              <a:t> et Ferdinand le 23 janvier </a:t>
            </a:r>
            <a:r>
              <a:rPr lang="fr-FR" sz="1400" b="1" dirty="0" smtClean="0">
                <a:solidFill>
                  <a:srgbClr val="FF0000"/>
                </a:solidFill>
              </a:rPr>
              <a:t>1516</a:t>
            </a:r>
            <a:r>
              <a:rPr lang="fr-FR" sz="1400" dirty="0" smtClean="0"/>
              <a:t>.</a:t>
            </a:r>
            <a:endParaRPr lang="fr-FR" sz="1400" dirty="0"/>
          </a:p>
        </p:txBody>
      </p:sp>
      <p:pic>
        <p:nvPicPr>
          <p:cNvPr id="8" name="Image 7"/>
          <p:cNvPicPr>
            <a:picLocks noChangeAspect="1"/>
          </p:cNvPicPr>
          <p:nvPr/>
        </p:nvPicPr>
        <p:blipFill>
          <a:blip r:embed="rId3"/>
          <a:stretch>
            <a:fillRect/>
          </a:stretch>
        </p:blipFill>
        <p:spPr>
          <a:xfrm>
            <a:off x="7004477" y="764704"/>
            <a:ext cx="1997865" cy="2472358"/>
          </a:xfrm>
          <a:prstGeom prst="rect">
            <a:avLst/>
          </a:prstGeom>
        </p:spPr>
      </p:pic>
      <p:pic>
        <p:nvPicPr>
          <p:cNvPr id="15" name="Image 14"/>
          <p:cNvPicPr>
            <a:picLocks noChangeAspect="1"/>
          </p:cNvPicPr>
          <p:nvPr/>
        </p:nvPicPr>
        <p:blipFill rotWithShape="1">
          <a:blip r:embed="rId4"/>
          <a:srcRect l="2860" t="13556" r="2764" b="13577"/>
          <a:stretch/>
        </p:blipFill>
        <p:spPr>
          <a:xfrm>
            <a:off x="7004477" y="3356992"/>
            <a:ext cx="2004583" cy="2612032"/>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836712"/>
          </a:xfrm>
        </p:spPr>
        <p:txBody>
          <a:bodyPr/>
          <a:lstStyle/>
          <a:p>
            <a:r>
              <a:rPr lang="fr-FR" dirty="0" smtClean="0"/>
              <a:t>Vasco de Gama</a:t>
            </a:r>
            <a:endParaRPr lang="fr-FR" dirty="0"/>
          </a:p>
        </p:txBody>
      </p:sp>
      <p:sp>
        <p:nvSpPr>
          <p:cNvPr id="3" name="Rectangle 2"/>
          <p:cNvSpPr/>
          <p:nvPr/>
        </p:nvSpPr>
        <p:spPr>
          <a:xfrm>
            <a:off x="-5308" y="836712"/>
            <a:ext cx="6660232" cy="5693866"/>
          </a:xfrm>
          <a:prstGeom prst="rect">
            <a:avLst/>
          </a:prstGeom>
        </p:spPr>
        <p:txBody>
          <a:bodyPr wrap="square">
            <a:spAutoFit/>
          </a:bodyPr>
          <a:lstStyle/>
          <a:p>
            <a:pPr algn="just"/>
            <a:r>
              <a:rPr lang="fr-FR" sz="1400" dirty="0" smtClean="0"/>
              <a:t>Le navigateur portugais </a:t>
            </a:r>
            <a:r>
              <a:rPr lang="fr-FR" sz="1400" b="1" dirty="0" smtClean="0"/>
              <a:t>Vasco de Gama </a:t>
            </a:r>
            <a:r>
              <a:rPr lang="fr-FR" sz="1400" dirty="0" smtClean="0"/>
              <a:t>effectua </a:t>
            </a:r>
            <a:r>
              <a:rPr lang="fr-FR" sz="1400" b="1" dirty="0" smtClean="0"/>
              <a:t>3 voyages en Inde par la mer </a:t>
            </a:r>
            <a:r>
              <a:rPr lang="fr-FR" sz="1400" dirty="0" smtClean="0"/>
              <a:t>entre </a:t>
            </a:r>
            <a:r>
              <a:rPr lang="fr-FR" sz="1400" b="1" dirty="0" smtClean="0">
                <a:solidFill>
                  <a:srgbClr val="FF0000"/>
                </a:solidFill>
              </a:rPr>
              <a:t>1497</a:t>
            </a:r>
            <a:r>
              <a:rPr lang="fr-FR" sz="1400" dirty="0" smtClean="0"/>
              <a:t> et </a:t>
            </a:r>
            <a:r>
              <a:rPr lang="fr-FR" sz="1400" b="1" dirty="0" smtClean="0">
                <a:solidFill>
                  <a:srgbClr val="FF0000"/>
                </a:solidFill>
              </a:rPr>
              <a:t>1524</a:t>
            </a:r>
            <a:r>
              <a:rPr lang="fr-FR" sz="1400" dirty="0" smtClean="0"/>
              <a:t>. Ses expéditions ouvrirent une route maritime de l’Europe de l’Ouest à l’Orient et firent du Portugal une grande </a:t>
            </a:r>
            <a:r>
              <a:rPr lang="fr-FR" sz="1400" smtClean="0"/>
              <a:t>puissance</a:t>
            </a:r>
            <a:r>
              <a:rPr lang="fr-FR" sz="1400" smtClean="0"/>
              <a:t>.</a:t>
            </a:r>
          </a:p>
          <a:p>
            <a:pPr algn="just"/>
            <a:r>
              <a:rPr lang="fr-FR" sz="1400" b="1" smtClean="0"/>
              <a:t>Jeunesse</a:t>
            </a:r>
            <a:endParaRPr lang="fr-FR" sz="1400" b="1" dirty="0" smtClean="0"/>
          </a:p>
          <a:p>
            <a:pPr algn="just"/>
            <a:r>
              <a:rPr lang="fr-FR" sz="1400" dirty="0" smtClean="0"/>
              <a:t>On sait peu de chose sur la jeunesse de Vasco de Gama. Il naît dans la province d’Alentejo, dans le sud-ouest du Portugal, vers </a:t>
            </a:r>
            <a:r>
              <a:rPr lang="fr-FR" sz="1400" b="1" dirty="0" smtClean="0">
                <a:solidFill>
                  <a:srgbClr val="FF0000"/>
                </a:solidFill>
              </a:rPr>
              <a:t>1460</a:t>
            </a:r>
            <a:r>
              <a:rPr lang="fr-FR" sz="1400" dirty="0" smtClean="0"/>
              <a:t>. Son père, </a:t>
            </a:r>
            <a:r>
              <a:rPr lang="fr-FR" sz="1400" dirty="0" err="1" smtClean="0"/>
              <a:t>Estêvão</a:t>
            </a:r>
            <a:r>
              <a:rPr lang="fr-FR" sz="1400" dirty="0" smtClean="0"/>
              <a:t> de Gama, y commandait une forteresse. Vasco étudie probablement les mathématiques et la </a:t>
            </a:r>
            <a:r>
              <a:rPr lang="fr-FR" sz="1400" smtClean="0"/>
              <a:t>navigation</a:t>
            </a:r>
            <a:r>
              <a:rPr lang="fr-FR" sz="1400" smtClean="0"/>
              <a:t>.</a:t>
            </a:r>
          </a:p>
          <a:p>
            <a:pPr algn="just"/>
            <a:r>
              <a:rPr lang="fr-FR" sz="1400" b="1" smtClean="0"/>
              <a:t>Expéditions</a:t>
            </a:r>
            <a:endParaRPr lang="fr-FR" sz="1400" b="1" dirty="0" smtClean="0"/>
          </a:p>
          <a:p>
            <a:pPr algn="just"/>
            <a:r>
              <a:rPr lang="fr-FR" sz="1400" dirty="0" smtClean="0"/>
              <a:t>En </a:t>
            </a:r>
            <a:r>
              <a:rPr lang="fr-FR" sz="1400" b="1" dirty="0" smtClean="0">
                <a:solidFill>
                  <a:srgbClr val="FF0000"/>
                </a:solidFill>
              </a:rPr>
              <a:t>1495</a:t>
            </a:r>
            <a:r>
              <a:rPr lang="fr-FR" sz="1400" dirty="0" smtClean="0"/>
              <a:t>, le roi portugais demande à Vasco de Gama de se rendre </a:t>
            </a:r>
            <a:r>
              <a:rPr lang="fr-FR" sz="1400" b="1" dirty="0" smtClean="0"/>
              <a:t>en Inde </a:t>
            </a:r>
            <a:r>
              <a:rPr lang="fr-FR" sz="1400" dirty="0" smtClean="0"/>
              <a:t>par l’est. À l’époque, les Européens apprécient beaucoup les produits que l’on trouve en Orient, notamment les épices. Mais les musulmans </a:t>
            </a:r>
            <a:r>
              <a:rPr lang="fr-FR" sz="1400" dirty="0" smtClean="0">
                <a:solidFill>
                  <a:srgbClr val="7030A0"/>
                </a:solidFill>
              </a:rPr>
              <a:t>contrôlent les routes commerciales </a:t>
            </a:r>
            <a:r>
              <a:rPr lang="fr-FR" sz="1400" dirty="0" smtClean="0"/>
              <a:t>par voie de terre. Les rois portugais et espagnols veulent trouver </a:t>
            </a:r>
            <a:r>
              <a:rPr lang="fr-FR" sz="1400" dirty="0" smtClean="0">
                <a:solidFill>
                  <a:srgbClr val="7030A0"/>
                </a:solidFill>
              </a:rPr>
              <a:t>une autre route commerciale </a:t>
            </a:r>
            <a:r>
              <a:rPr lang="fr-FR" sz="1400" dirty="0" smtClean="0"/>
              <a:t>vers l’est, pour acquérir richesses et puissance. Ils désirent ouvrir une voie maritime vers l’Inde. Un autre explorateur portugais, </a:t>
            </a:r>
            <a:r>
              <a:rPr lang="fr-FR" sz="1400" b="1" dirty="0" err="1" smtClean="0"/>
              <a:t>Bartolomeu</a:t>
            </a:r>
            <a:r>
              <a:rPr lang="fr-FR" sz="1400" b="1" dirty="0" smtClean="0"/>
              <a:t> Dias</a:t>
            </a:r>
            <a:r>
              <a:rPr lang="fr-FR" sz="1400" dirty="0" smtClean="0"/>
              <a:t>, vient de découvrir un passage au sud de l’Afrique, appelé le </a:t>
            </a:r>
            <a:r>
              <a:rPr lang="fr-FR" sz="1400" b="1" dirty="0" smtClean="0"/>
              <a:t>cap de Bonne-Espérance</a:t>
            </a:r>
            <a:r>
              <a:rPr lang="fr-FR" sz="1400" dirty="0" smtClean="0"/>
              <a:t>. Il n’est toutefois pas arrivé jusqu’en Inde.</a:t>
            </a:r>
          </a:p>
          <a:p>
            <a:pPr algn="just"/>
            <a:r>
              <a:rPr lang="fr-FR" sz="1400" b="1" dirty="0" smtClean="0"/>
              <a:t>Vasco de Gama </a:t>
            </a:r>
            <a:r>
              <a:rPr lang="fr-FR" sz="1400" dirty="0" smtClean="0"/>
              <a:t>se rend 3 fois en Inde. Lors de la première expédition, de </a:t>
            </a:r>
            <a:r>
              <a:rPr lang="fr-FR" sz="1400" b="1" dirty="0" smtClean="0">
                <a:solidFill>
                  <a:srgbClr val="FF0000"/>
                </a:solidFill>
              </a:rPr>
              <a:t>1497</a:t>
            </a:r>
            <a:r>
              <a:rPr lang="fr-FR" sz="1400" dirty="0" smtClean="0"/>
              <a:t> à </a:t>
            </a:r>
            <a:r>
              <a:rPr lang="fr-FR" sz="1400" b="1" dirty="0" smtClean="0">
                <a:solidFill>
                  <a:srgbClr val="FF0000"/>
                </a:solidFill>
              </a:rPr>
              <a:t>1499</a:t>
            </a:r>
            <a:r>
              <a:rPr lang="fr-FR" sz="1400" dirty="0" smtClean="0"/>
              <a:t>, il atteint Calicut, un important centre commercial du sud de l’Inde. Il échoue à conclure un accord avec le dirigeant de la ville. Il retourne au Portugal avec quelques épices et pierres précieuses.</a:t>
            </a:r>
          </a:p>
          <a:p>
            <a:pPr algn="just"/>
            <a:r>
              <a:rPr lang="fr-FR" sz="1400" dirty="0" smtClean="0"/>
              <a:t>Il retourne à Calicut en </a:t>
            </a:r>
            <a:r>
              <a:rPr lang="fr-FR" sz="1400" b="1" dirty="0" smtClean="0">
                <a:solidFill>
                  <a:srgbClr val="FF0000"/>
                </a:solidFill>
              </a:rPr>
              <a:t>1502-1503</a:t>
            </a:r>
            <a:r>
              <a:rPr lang="fr-FR" sz="1400" dirty="0" smtClean="0"/>
              <a:t>, puis à Cochin, où il passe un accord commercial avec le dirigeant de la ville. En </a:t>
            </a:r>
            <a:r>
              <a:rPr lang="fr-FR" sz="1400" b="1" dirty="0" smtClean="0">
                <a:solidFill>
                  <a:srgbClr val="FF0000"/>
                </a:solidFill>
              </a:rPr>
              <a:t>1524</a:t>
            </a:r>
            <a:r>
              <a:rPr lang="fr-FR" sz="1400" dirty="0" smtClean="0"/>
              <a:t>, il retourne en Inde en tant que vice-roi (gouverneur). Il est chargé d’améliorer l’administration de la colonie portugaise de Goa, sur la côte ouest de l’Inde. Il atteint Goa en septembre </a:t>
            </a:r>
            <a:r>
              <a:rPr lang="fr-FR" sz="1400" b="1" dirty="0" smtClean="0">
                <a:solidFill>
                  <a:srgbClr val="FF0000"/>
                </a:solidFill>
              </a:rPr>
              <a:t>1524</a:t>
            </a:r>
            <a:r>
              <a:rPr lang="fr-FR" sz="1400" dirty="0" smtClean="0"/>
              <a:t>. Mais il ne tarde pas à tomber malade, sans doute à cause du surmenage. Il meurt à Cochin le 24 décembre </a:t>
            </a:r>
            <a:r>
              <a:rPr lang="fr-FR" sz="1400" b="1" dirty="0" smtClean="0">
                <a:solidFill>
                  <a:srgbClr val="FF0000"/>
                </a:solidFill>
              </a:rPr>
              <a:t>1524</a:t>
            </a:r>
            <a:r>
              <a:rPr lang="fr-FR" sz="1400" dirty="0" smtClean="0"/>
              <a:t>.</a:t>
            </a:r>
          </a:p>
        </p:txBody>
      </p:sp>
      <p:pic>
        <p:nvPicPr>
          <p:cNvPr id="6146" name="Picture 2"/>
          <p:cNvPicPr>
            <a:picLocks noChangeAspect="1" noChangeArrowheads="1"/>
          </p:cNvPicPr>
          <p:nvPr/>
        </p:nvPicPr>
        <p:blipFill>
          <a:blip r:embed="rId2" cstate="print"/>
          <a:srcRect l="43663" t="8920" r="39029" b="21424"/>
          <a:stretch>
            <a:fillRect/>
          </a:stretch>
        </p:blipFill>
        <p:spPr bwMode="auto">
          <a:xfrm>
            <a:off x="6654925" y="836711"/>
            <a:ext cx="2485142" cy="562575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7236296" cy="764704"/>
          </a:xfrm>
        </p:spPr>
        <p:txBody>
          <a:bodyPr>
            <a:normAutofit/>
          </a:bodyPr>
          <a:lstStyle/>
          <a:p>
            <a:r>
              <a:rPr lang="fr-FR" sz="4000" dirty="0" smtClean="0"/>
              <a:t>Fernand de</a:t>
            </a:r>
            <a:r>
              <a:rPr lang="fr-FR" sz="4000" baseline="0" dirty="0" smtClean="0"/>
              <a:t> Magellan</a:t>
            </a:r>
            <a:endParaRPr lang="fr-FR" sz="4000" dirty="0"/>
          </a:p>
        </p:txBody>
      </p:sp>
      <p:sp>
        <p:nvSpPr>
          <p:cNvPr id="3" name="Rectangle 2"/>
          <p:cNvSpPr/>
          <p:nvPr/>
        </p:nvSpPr>
        <p:spPr>
          <a:xfrm>
            <a:off x="0" y="856357"/>
            <a:ext cx="7452320" cy="6001643"/>
          </a:xfrm>
          <a:prstGeom prst="rect">
            <a:avLst/>
          </a:prstGeom>
        </p:spPr>
        <p:txBody>
          <a:bodyPr wrap="square">
            <a:spAutoFit/>
          </a:bodyPr>
          <a:lstStyle/>
          <a:p>
            <a:pPr algn="just"/>
            <a:r>
              <a:rPr lang="fr-FR" sz="1600" b="1" dirty="0" smtClean="0"/>
              <a:t>Fernand de Magellan </a:t>
            </a:r>
            <a:r>
              <a:rPr lang="fr-FR" sz="1600" dirty="0" smtClean="0"/>
              <a:t>fut un explorateur portugais. Lui et ses marins furent les premiers Européens à </a:t>
            </a:r>
            <a:r>
              <a:rPr lang="fr-FR" sz="1600" dirty="0" smtClean="0">
                <a:solidFill>
                  <a:srgbClr val="7030A0"/>
                </a:solidFill>
              </a:rPr>
              <a:t>traverser l’océan Pacifique</a:t>
            </a:r>
            <a:r>
              <a:rPr lang="fr-FR" sz="1600" dirty="0" smtClean="0"/>
              <a:t>. L’un de ses navires fit le premier tour du monde, mais Magellan mourut avant la fin du voyage.</a:t>
            </a:r>
          </a:p>
          <a:p>
            <a:pPr algn="just"/>
            <a:r>
              <a:rPr lang="fr-FR" sz="1600" b="1" dirty="0" smtClean="0"/>
              <a:t>Jeunesse</a:t>
            </a:r>
          </a:p>
          <a:p>
            <a:pPr algn="just"/>
            <a:r>
              <a:rPr lang="fr-FR" sz="1600" dirty="0" smtClean="0"/>
              <a:t>Magellan naît au Portugal vers </a:t>
            </a:r>
            <a:r>
              <a:rPr lang="fr-FR" sz="1600" b="1" dirty="0" smtClean="0">
                <a:solidFill>
                  <a:srgbClr val="FF0000"/>
                </a:solidFill>
              </a:rPr>
              <a:t>1480</a:t>
            </a:r>
            <a:r>
              <a:rPr lang="fr-FR" sz="1600" dirty="0" smtClean="0"/>
              <a:t>. Sa famille est noble. Jeune homme, il sert dans la marine portugaise. Il se bat en Inde et aux Indes orientales. Les Indes orientales sont les îles situées entre l’Asie du </a:t>
            </a:r>
            <a:r>
              <a:rPr lang="fr-FR" sz="1600" dirty="0" err="1" smtClean="0"/>
              <a:t>Sud-Est</a:t>
            </a:r>
            <a:r>
              <a:rPr lang="fr-FR" sz="1600" dirty="0" smtClean="0"/>
              <a:t> et l’Australie. Magellan aide le Portugal à prendre le contrôle du commerce avec les Moluques, un archipel des Indes orientales où l’on trouve de précieuses épices. Les Européens les surnomment les « îles aux épices ».</a:t>
            </a:r>
          </a:p>
          <a:p>
            <a:pPr algn="just"/>
            <a:r>
              <a:rPr lang="fr-FR" sz="1600" dirty="0" smtClean="0"/>
              <a:t>Le Portugal ne récompense pas Magellan très généreusement. Contrarié, ce dernier propose ses services à l’Espagne. L’objectif principal de sa grande expédition est de revendiquer les « îles aux épices » pour l’Espagne.</a:t>
            </a:r>
          </a:p>
          <a:p>
            <a:pPr algn="just"/>
            <a:r>
              <a:rPr lang="fr-FR" sz="1600" b="1" dirty="0" smtClean="0"/>
              <a:t>Expéditions</a:t>
            </a:r>
          </a:p>
          <a:p>
            <a:pPr algn="just"/>
            <a:r>
              <a:rPr lang="fr-FR" sz="1600" dirty="0" smtClean="0"/>
              <a:t>Magellan part d’Espagne en </a:t>
            </a:r>
            <a:r>
              <a:rPr lang="fr-FR" sz="1600" b="1" dirty="0" smtClean="0">
                <a:solidFill>
                  <a:srgbClr val="FF0000"/>
                </a:solidFill>
              </a:rPr>
              <a:t>1519</a:t>
            </a:r>
            <a:r>
              <a:rPr lang="fr-FR" sz="1600" dirty="0" smtClean="0"/>
              <a:t> avec 5 navires. Il traverse l’Atlantique et longe la côte de l’Amérique du Sud. En </a:t>
            </a:r>
            <a:r>
              <a:rPr lang="fr-FR" sz="1600" b="1" dirty="0" smtClean="0">
                <a:solidFill>
                  <a:srgbClr val="FF0000"/>
                </a:solidFill>
              </a:rPr>
              <a:t>1520</a:t>
            </a:r>
            <a:r>
              <a:rPr lang="fr-FR" sz="1600" dirty="0" smtClean="0"/>
              <a:t>, il trouve un passage vers un océan que l’explorateur espagnol Vasco </a:t>
            </a:r>
            <a:r>
              <a:rPr lang="fr-FR" sz="1600" dirty="0" err="1" smtClean="0"/>
              <a:t>Núñez</a:t>
            </a:r>
            <a:r>
              <a:rPr lang="fr-FR" sz="1600" dirty="0" smtClean="0"/>
              <a:t> de Balboa avait aperçu pour la première fois en </a:t>
            </a:r>
            <a:r>
              <a:rPr lang="fr-FR" sz="1600" b="1" dirty="0" smtClean="0">
                <a:solidFill>
                  <a:srgbClr val="FF0000"/>
                </a:solidFill>
              </a:rPr>
              <a:t>1513</a:t>
            </a:r>
            <a:r>
              <a:rPr lang="fr-FR" sz="1600" dirty="0" smtClean="0"/>
              <a:t> (depuis l’isthme de Panamá). </a:t>
            </a:r>
            <a:r>
              <a:rPr lang="fr-FR" sz="1600" dirty="0" smtClean="0">
                <a:solidFill>
                  <a:srgbClr val="7030A0"/>
                </a:solidFill>
              </a:rPr>
              <a:t>Magellan baptise cet océan Pacifique</a:t>
            </a:r>
            <a:r>
              <a:rPr lang="fr-FR" sz="1600" dirty="0" smtClean="0"/>
              <a:t>. Ce passage, à l’extrémité sud de l’Amérique du Sud, s’appelle aujourd’hui </a:t>
            </a:r>
            <a:r>
              <a:rPr lang="fr-FR" sz="1600" b="1" dirty="0" smtClean="0">
                <a:solidFill>
                  <a:srgbClr val="7030A0"/>
                </a:solidFill>
              </a:rPr>
              <a:t>le détroit de Magellan</a:t>
            </a:r>
            <a:r>
              <a:rPr lang="fr-FR" sz="1600" dirty="0" smtClean="0"/>
              <a:t>.</a:t>
            </a:r>
          </a:p>
          <a:p>
            <a:pPr algn="just"/>
            <a:r>
              <a:rPr lang="fr-FR" sz="1600" dirty="0" smtClean="0"/>
              <a:t>Avec les 3 navires qui lui restent, Magellan </a:t>
            </a:r>
            <a:r>
              <a:rPr lang="fr-FR" sz="1600" dirty="0" smtClean="0">
                <a:solidFill>
                  <a:srgbClr val="7030A0"/>
                </a:solidFill>
              </a:rPr>
              <a:t>traverse le Pacifique</a:t>
            </a:r>
            <a:r>
              <a:rPr lang="fr-FR" sz="1600" dirty="0" smtClean="0"/>
              <a:t>. Au bout d’une centaine de jours, il atteint les Philippines. Le 27 avril </a:t>
            </a:r>
            <a:r>
              <a:rPr lang="fr-FR" sz="1600" b="1" dirty="0" smtClean="0">
                <a:solidFill>
                  <a:srgbClr val="FF0000"/>
                </a:solidFill>
              </a:rPr>
              <a:t>1521</a:t>
            </a:r>
            <a:r>
              <a:rPr lang="fr-FR" sz="1600" dirty="0" smtClean="0"/>
              <a:t>, il meurt au cours d’un combat avec les habitants des îles.</a:t>
            </a:r>
          </a:p>
          <a:p>
            <a:pPr algn="just"/>
            <a:r>
              <a:rPr lang="fr-FR" sz="1600" dirty="0" smtClean="0"/>
              <a:t>Après la mort de Magellan, 2 de ses navires </a:t>
            </a:r>
            <a:r>
              <a:rPr lang="fr-FR" sz="1600" dirty="0" smtClean="0">
                <a:solidFill>
                  <a:srgbClr val="7030A0"/>
                </a:solidFill>
              </a:rPr>
              <a:t>continuent vers l’ouest</a:t>
            </a:r>
            <a:r>
              <a:rPr lang="fr-FR" sz="1600" dirty="0" smtClean="0"/>
              <a:t>. L’un d’entre eux réussit à traverser </a:t>
            </a:r>
            <a:r>
              <a:rPr lang="fr-FR" sz="1600" dirty="0" smtClean="0">
                <a:solidFill>
                  <a:srgbClr val="7030A0"/>
                </a:solidFill>
              </a:rPr>
              <a:t>l’océan Indien </a:t>
            </a:r>
            <a:r>
              <a:rPr lang="fr-FR" sz="1600" dirty="0" smtClean="0"/>
              <a:t>et </a:t>
            </a:r>
            <a:r>
              <a:rPr lang="fr-FR" sz="1600" dirty="0" smtClean="0">
                <a:solidFill>
                  <a:srgbClr val="7030A0"/>
                </a:solidFill>
              </a:rPr>
              <a:t>à contourner le sud de l’Afrique</a:t>
            </a:r>
            <a:r>
              <a:rPr lang="fr-FR" sz="1600" dirty="0" smtClean="0"/>
              <a:t>. Il revient en Espagne en septembre </a:t>
            </a:r>
            <a:r>
              <a:rPr lang="fr-FR" sz="1600" b="1" dirty="0" smtClean="0">
                <a:solidFill>
                  <a:srgbClr val="FF0000"/>
                </a:solidFill>
              </a:rPr>
              <a:t>1522</a:t>
            </a:r>
            <a:r>
              <a:rPr lang="fr-FR" sz="1600" dirty="0" smtClean="0"/>
              <a:t>.</a:t>
            </a:r>
            <a:endParaRPr lang="fr-FR" sz="1600" dirty="0"/>
          </a:p>
        </p:txBody>
      </p:sp>
      <p:pic>
        <p:nvPicPr>
          <p:cNvPr id="7170" name="Picture 2"/>
          <p:cNvPicPr>
            <a:picLocks noChangeAspect="1" noChangeArrowheads="1"/>
          </p:cNvPicPr>
          <p:nvPr/>
        </p:nvPicPr>
        <p:blipFill>
          <a:blip r:embed="rId2" cstate="print"/>
          <a:srcRect l="43230" t="8920" r="39862" b="22070"/>
          <a:stretch>
            <a:fillRect/>
          </a:stretch>
        </p:blipFill>
        <p:spPr bwMode="auto">
          <a:xfrm>
            <a:off x="7450280" y="1484784"/>
            <a:ext cx="1693720" cy="38884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r="61495" b="62520"/>
          <a:stretch>
            <a:fillRect/>
          </a:stretch>
        </p:blipFill>
        <p:spPr bwMode="auto">
          <a:xfrm>
            <a:off x="827584" y="1196752"/>
            <a:ext cx="7627848" cy="41764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itre 4"/>
          <p:cNvSpPr>
            <a:spLocks noGrp="1"/>
          </p:cNvSpPr>
          <p:nvPr>
            <p:ph type="title" idx="4294967295"/>
          </p:nvPr>
        </p:nvSpPr>
        <p:spPr>
          <a:xfrm>
            <a:off x="0" y="0"/>
            <a:ext cx="9144000" cy="1143000"/>
          </a:xfrm>
        </p:spPr>
        <p:txBody>
          <a:bodyPr/>
          <a:lstStyle/>
          <a:p>
            <a:r>
              <a:rPr lang="fr-FR" dirty="0" smtClean="0"/>
              <a:t>Insérer un SmartArt</a:t>
            </a:r>
            <a:endParaRPr lang="fr-F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l="27793" t="26480" r="27793" b="31520"/>
          <a:stretch>
            <a:fillRect/>
          </a:stretch>
        </p:blipFill>
        <p:spPr bwMode="auto">
          <a:xfrm>
            <a:off x="1187624" y="1340768"/>
            <a:ext cx="6768752" cy="3600400"/>
          </a:xfrm>
          <a:prstGeom prst="rect">
            <a:avLst/>
          </a:prstGeom>
          <a:noFill/>
          <a:ln w="9525">
            <a:noFill/>
            <a:miter lim="800000"/>
            <a:headEnd/>
            <a:tailEnd/>
          </a:ln>
        </p:spPr>
      </p:pic>
      <p:sp>
        <p:nvSpPr>
          <p:cNvPr id="8" name="Titre 7"/>
          <p:cNvSpPr>
            <a:spLocks noGrp="1"/>
          </p:cNvSpPr>
          <p:nvPr>
            <p:ph type="title" idx="4294967295"/>
          </p:nvPr>
        </p:nvSpPr>
        <p:spPr>
          <a:xfrm>
            <a:off x="0" y="0"/>
            <a:ext cx="9144000" cy="1143000"/>
          </a:xfrm>
        </p:spPr>
        <p:txBody>
          <a:bodyPr>
            <a:normAutofit/>
          </a:bodyPr>
          <a:lstStyle/>
          <a:p>
            <a:r>
              <a:rPr lang="fr-FR" dirty="0" smtClean="0"/>
              <a:t>Choisir « Processus en bloc continu »</a:t>
            </a:r>
            <a:endParaRPr lang="fr-F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l="40395" t="30760" r="6686" b="23041"/>
          <a:stretch>
            <a:fillRect/>
          </a:stretch>
        </p:blipFill>
        <p:spPr bwMode="auto">
          <a:xfrm>
            <a:off x="2368554" y="836712"/>
            <a:ext cx="6451918" cy="3168352"/>
          </a:xfrm>
          <a:prstGeom prst="rect">
            <a:avLst/>
          </a:prstGeom>
          <a:noFill/>
          <a:ln w="9525">
            <a:noFill/>
            <a:miter lim="800000"/>
            <a:headEnd/>
            <a:tailEnd/>
          </a:ln>
        </p:spPr>
      </p:pic>
      <p:sp>
        <p:nvSpPr>
          <p:cNvPr id="4" name="Titre 3"/>
          <p:cNvSpPr>
            <a:spLocks noGrp="1"/>
          </p:cNvSpPr>
          <p:nvPr>
            <p:ph type="title" idx="4294967295"/>
          </p:nvPr>
        </p:nvSpPr>
        <p:spPr>
          <a:xfrm>
            <a:off x="0" y="0"/>
            <a:ext cx="9144000" cy="1143000"/>
          </a:xfrm>
        </p:spPr>
        <p:txBody>
          <a:bodyPr>
            <a:normAutofit/>
          </a:bodyPr>
          <a:lstStyle/>
          <a:p>
            <a:r>
              <a:rPr lang="fr-FR" dirty="0" smtClean="0"/>
              <a:t>Vous pouvez entrer le texte</a:t>
            </a:r>
            <a:endParaRPr lang="fr-FR" dirty="0"/>
          </a:p>
        </p:txBody>
      </p:sp>
      <p:pic>
        <p:nvPicPr>
          <p:cNvPr id="3075" name="Picture 3"/>
          <p:cNvPicPr>
            <a:picLocks noChangeAspect="1" noChangeArrowheads="1"/>
          </p:cNvPicPr>
          <p:nvPr/>
        </p:nvPicPr>
        <p:blipFill>
          <a:blip r:embed="rId3" cstate="print"/>
          <a:srcRect l="63702" t="38240" r="18343" b="42440"/>
          <a:stretch>
            <a:fillRect/>
          </a:stretch>
        </p:blipFill>
        <p:spPr bwMode="auto">
          <a:xfrm>
            <a:off x="4565738" y="4063807"/>
            <a:ext cx="4542766" cy="2749569"/>
          </a:xfrm>
          <a:prstGeom prst="rect">
            <a:avLst/>
          </a:prstGeom>
          <a:noFill/>
          <a:ln w="9525">
            <a:noFill/>
            <a:miter lim="800000"/>
            <a:headEnd/>
            <a:tailEnd/>
          </a:ln>
        </p:spPr>
      </p:pic>
      <p:sp>
        <p:nvSpPr>
          <p:cNvPr id="7" name="ZoneTexte 6"/>
          <p:cNvSpPr txBox="1"/>
          <p:nvPr/>
        </p:nvSpPr>
        <p:spPr>
          <a:xfrm>
            <a:off x="251520" y="2060848"/>
            <a:ext cx="3009542" cy="369332"/>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fr-FR" dirty="0" smtClean="0"/>
              <a:t>- soit dans le volet de gauche</a:t>
            </a:r>
            <a:endParaRPr lang="fr-FR" dirty="0"/>
          </a:p>
        </p:txBody>
      </p:sp>
      <p:sp>
        <p:nvSpPr>
          <p:cNvPr id="8" name="ZoneTexte 7"/>
          <p:cNvSpPr txBox="1"/>
          <p:nvPr/>
        </p:nvSpPr>
        <p:spPr>
          <a:xfrm>
            <a:off x="1331640" y="4437112"/>
            <a:ext cx="3884781" cy="369332"/>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fr-FR" dirty="0" smtClean="0">
                <a:solidFill>
                  <a:schemeClr val="dk1"/>
                </a:solidFill>
              </a:rPr>
              <a:t>- soit </a:t>
            </a:r>
            <a:r>
              <a:rPr lang="fr-FR" dirty="0">
                <a:solidFill>
                  <a:schemeClr val="dk1"/>
                </a:solidFill>
              </a:rPr>
              <a:t>directement dans la zone de texte</a:t>
            </a:r>
          </a:p>
        </p:txBody>
      </p:sp>
      <p:sp>
        <p:nvSpPr>
          <p:cNvPr id="9" name="Flèche droite 8"/>
          <p:cNvSpPr/>
          <p:nvPr/>
        </p:nvSpPr>
        <p:spPr>
          <a:xfrm rot="20470779">
            <a:off x="1406881" y="5643441"/>
            <a:ext cx="3354672" cy="720080"/>
          </a:xfrm>
          <a:prstGeom prst="rightArrow">
            <a:avLst>
              <a:gd name="adj1" fmla="val 74845"/>
              <a:gd name="adj2" fmla="val 50000"/>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dirty="0" smtClean="0"/>
              <a:t>Cette double flèche permet</a:t>
            </a:r>
          </a:p>
          <a:p>
            <a:pPr algn="ctr"/>
            <a:r>
              <a:rPr lang="fr-FR" dirty="0" smtClean="0"/>
              <a:t>d’ouvrir ou de fermer le volet  </a:t>
            </a:r>
            <a:endParaRPr lang="fr-F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l="42757" r="18656" b="41574"/>
          <a:stretch>
            <a:fillRect/>
          </a:stretch>
        </p:blipFill>
        <p:spPr bwMode="auto">
          <a:xfrm>
            <a:off x="1691680" y="1124744"/>
            <a:ext cx="5976664" cy="5090385"/>
          </a:xfrm>
          <a:prstGeom prst="rect">
            <a:avLst/>
          </a:prstGeom>
          <a:noFill/>
          <a:ln w="9525">
            <a:noFill/>
            <a:miter lim="800000"/>
            <a:headEnd/>
            <a:tailEnd/>
          </a:ln>
        </p:spPr>
      </p:pic>
      <p:sp>
        <p:nvSpPr>
          <p:cNvPr id="4" name="Titre 3"/>
          <p:cNvSpPr>
            <a:spLocks noGrp="1"/>
          </p:cNvSpPr>
          <p:nvPr>
            <p:ph type="title" idx="4294967295"/>
          </p:nvPr>
        </p:nvSpPr>
        <p:spPr>
          <a:xfrm>
            <a:off x="0" y="0"/>
            <a:ext cx="9144000" cy="1143000"/>
          </a:xfrm>
        </p:spPr>
        <p:txBody>
          <a:bodyPr/>
          <a:lstStyle/>
          <a:p>
            <a:r>
              <a:rPr lang="fr-FR" dirty="0" smtClean="0"/>
              <a:t>Le Menu Smart Art est</a:t>
            </a:r>
            <a:r>
              <a:rPr lang="fr-FR" baseline="0" dirty="0" smtClean="0"/>
              <a:t> actif</a:t>
            </a:r>
            <a:endParaRPr lang="fr-F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l="32834" t="18160" r="10466" b="48240"/>
          <a:stretch>
            <a:fillRect/>
          </a:stretch>
        </p:blipFill>
        <p:spPr bwMode="auto">
          <a:xfrm>
            <a:off x="0" y="980728"/>
            <a:ext cx="8990856" cy="2996952"/>
          </a:xfrm>
          <a:prstGeom prst="rect">
            <a:avLst/>
          </a:prstGeom>
          <a:noFill/>
          <a:ln w="9525">
            <a:noFill/>
            <a:miter lim="800000"/>
            <a:headEnd/>
            <a:tailEnd/>
          </a:ln>
        </p:spPr>
      </p:pic>
      <p:sp>
        <p:nvSpPr>
          <p:cNvPr id="3" name="Titre 2"/>
          <p:cNvSpPr>
            <a:spLocks noGrp="1"/>
          </p:cNvSpPr>
          <p:nvPr>
            <p:ph type="title" idx="4294967295"/>
          </p:nvPr>
        </p:nvSpPr>
        <p:spPr>
          <a:xfrm>
            <a:off x="0" y="0"/>
            <a:ext cx="9144000" cy="1143000"/>
          </a:xfrm>
        </p:spPr>
        <p:txBody>
          <a:bodyPr/>
          <a:lstStyle/>
          <a:p>
            <a:r>
              <a:rPr lang="fr-FR" dirty="0" smtClean="0"/>
              <a:t>Choisissez</a:t>
            </a:r>
            <a:r>
              <a:rPr lang="fr-FR" baseline="0" dirty="0" smtClean="0"/>
              <a:t> le style de votre frise</a:t>
            </a:r>
            <a:endParaRPr lang="fr-FR" dirty="0"/>
          </a:p>
        </p:txBody>
      </p:sp>
      <p:graphicFrame>
        <p:nvGraphicFramePr>
          <p:cNvPr id="4" name="Diagramme 3"/>
          <p:cNvGraphicFramePr/>
          <p:nvPr/>
        </p:nvGraphicFramePr>
        <p:xfrm>
          <a:off x="179512" y="2924944"/>
          <a:ext cx="8784976" cy="36319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88152"/>
            <a:ext cx="6948264" cy="5509200"/>
          </a:xfrm>
          <a:prstGeom prst="rect">
            <a:avLst/>
          </a:prstGeom>
        </p:spPr>
        <p:txBody>
          <a:bodyPr wrap="square">
            <a:spAutoFit/>
          </a:bodyPr>
          <a:lstStyle/>
          <a:p>
            <a:pPr algn="just"/>
            <a:r>
              <a:rPr lang="fr-FR" sz="1600" dirty="0" smtClean="0"/>
              <a:t>Marchand italien du Moyen Âge, Marco Polo passa de nombreuses années en Chine. Il raconta ses voyages dans le </a:t>
            </a:r>
            <a:r>
              <a:rPr lang="fr-FR" sz="1600" i="1" dirty="0" smtClean="0"/>
              <a:t>Livre des merveilles du monde</a:t>
            </a:r>
            <a:r>
              <a:rPr lang="fr-FR" sz="1600" dirty="0" smtClean="0"/>
              <a:t>. Grâce à cet ouvrage célèbre, les Européens découvrirent une mine d’informations sur les peuples et les ressources de l’Asie.</a:t>
            </a:r>
          </a:p>
          <a:p>
            <a:pPr algn="just"/>
            <a:r>
              <a:rPr lang="fr-FR" sz="1600" dirty="0" smtClean="0"/>
              <a:t>Marco Polo naît en </a:t>
            </a:r>
            <a:r>
              <a:rPr lang="fr-FR" sz="1600" b="1" dirty="0" smtClean="0">
                <a:solidFill>
                  <a:srgbClr val="FF0000"/>
                </a:solidFill>
              </a:rPr>
              <a:t>1254</a:t>
            </a:r>
            <a:r>
              <a:rPr lang="fr-FR" sz="1600" dirty="0" smtClean="0"/>
              <a:t>, à Venise. Son père et son oncle sont des marchands qui ont déjà effectué des grands voyages. Marco a 17 ans quand ils l’emmènent avec eux en Asie. Après avoir traversé la Méditerranée, ils débarquent en Palestine. Ils continuent à travers les terres en passant par la Turquie, la Perse (aujourd’hui l’Iran) et l’Afghanistan. En Asie centrale, ils suivent la Route de la soie, piste fréquentée par les marchands qui vont chercher cette fibre en Chine.</a:t>
            </a:r>
          </a:p>
          <a:p>
            <a:pPr algn="just"/>
            <a:r>
              <a:rPr lang="fr-FR" sz="1600" dirty="0" smtClean="0"/>
              <a:t>En </a:t>
            </a:r>
            <a:r>
              <a:rPr lang="fr-FR" sz="1600" b="1" dirty="0" smtClean="0">
                <a:solidFill>
                  <a:srgbClr val="FF0000"/>
                </a:solidFill>
              </a:rPr>
              <a:t>1275</a:t>
            </a:r>
            <a:r>
              <a:rPr lang="fr-FR" sz="1600" dirty="0" smtClean="0"/>
              <a:t>, les Polo atteignent </a:t>
            </a:r>
            <a:r>
              <a:rPr lang="fr-FR" sz="1600" dirty="0" err="1" smtClean="0"/>
              <a:t>Shangdu</a:t>
            </a:r>
            <a:r>
              <a:rPr lang="fr-FR" sz="1600" dirty="0" smtClean="0"/>
              <a:t>, en Mongolie. C’est la capitale d’été de Kubilaï Khan, l’empereur mongol de Chine. </a:t>
            </a:r>
            <a:r>
              <a:rPr lang="fr-FR" sz="1600" b="1" dirty="0" smtClean="0">
                <a:solidFill>
                  <a:srgbClr val="FF0000"/>
                </a:solidFill>
              </a:rPr>
              <a:t>Pendant 17 années environ</a:t>
            </a:r>
            <a:r>
              <a:rPr lang="fr-FR" sz="1600" dirty="0" smtClean="0"/>
              <a:t>, Marco Polo travaille au service de l’empereur. Ses missions le font voyager jusqu’au sud-ouest de la Chine et probablement en Birmanie.</a:t>
            </a:r>
          </a:p>
          <a:p>
            <a:pPr algn="just"/>
            <a:r>
              <a:rPr lang="fr-FR" sz="1600" dirty="0" smtClean="0"/>
              <a:t>Pour rentrer à Venise, les Polo disposent de 14 navires fournis par Kubilaï Khan. Ils voguent de l’est de la Chine jusqu’à la côte perse. Puis ils traversent à pied la Perse et la Turquie avant de rejoindre Venise en </a:t>
            </a:r>
            <a:r>
              <a:rPr lang="fr-FR" sz="1600" b="1" dirty="0" smtClean="0">
                <a:solidFill>
                  <a:srgbClr val="FF0000"/>
                </a:solidFill>
              </a:rPr>
              <a:t>1295</a:t>
            </a:r>
            <a:r>
              <a:rPr lang="fr-FR" sz="1600" dirty="0" smtClean="0"/>
              <a:t>. Tout le monde est émerveillé de les voir encore vivants après </a:t>
            </a:r>
            <a:r>
              <a:rPr lang="fr-FR" sz="1600" b="1" dirty="0" smtClean="0">
                <a:solidFill>
                  <a:srgbClr val="FF0000"/>
                </a:solidFill>
              </a:rPr>
              <a:t>25 années </a:t>
            </a:r>
            <a:r>
              <a:rPr lang="fr-FR" sz="1600" dirty="0" smtClean="0"/>
              <a:t>d’absence. </a:t>
            </a:r>
          </a:p>
          <a:p>
            <a:pPr algn="just"/>
            <a:r>
              <a:rPr lang="fr-FR" sz="1600" dirty="0" smtClean="0"/>
              <a:t>Peu après, Marco Polo embarque de nouveau pour faire la guerre contre Gênes, cité marchande rivale de Venise. Son bateau est pris et il est mis en prison. Là, il rencontre un écrivain qui l’aide à rédiger le récit de ses voyages. En </a:t>
            </a:r>
            <a:r>
              <a:rPr lang="fr-FR" sz="1600" b="1" dirty="0" smtClean="0">
                <a:solidFill>
                  <a:srgbClr val="FF0000"/>
                </a:solidFill>
              </a:rPr>
              <a:t>1299</a:t>
            </a:r>
            <a:r>
              <a:rPr lang="fr-FR" sz="1600" dirty="0" smtClean="0"/>
              <a:t>, Marco Polo sort de prison et retourne à Venise. C’est là qu’il meurt le 8 janvier </a:t>
            </a:r>
            <a:r>
              <a:rPr lang="fr-FR" sz="1600" b="1" dirty="0" smtClean="0">
                <a:solidFill>
                  <a:srgbClr val="FF0000"/>
                </a:solidFill>
              </a:rPr>
              <a:t>1324</a:t>
            </a:r>
            <a:r>
              <a:rPr lang="fr-FR" sz="1600" dirty="0" smtClean="0"/>
              <a:t>. </a:t>
            </a:r>
            <a:endParaRPr lang="fr-FR" sz="1600" dirty="0"/>
          </a:p>
        </p:txBody>
      </p:sp>
      <p:sp>
        <p:nvSpPr>
          <p:cNvPr id="3" name="Titre 2"/>
          <p:cNvSpPr>
            <a:spLocks noGrp="1"/>
          </p:cNvSpPr>
          <p:nvPr>
            <p:ph type="title"/>
          </p:nvPr>
        </p:nvSpPr>
        <p:spPr>
          <a:xfrm>
            <a:off x="0" y="0"/>
            <a:ext cx="9144000" cy="1143000"/>
          </a:xfrm>
        </p:spPr>
        <p:txBody>
          <a:bodyPr/>
          <a:lstStyle/>
          <a:p>
            <a:r>
              <a:rPr lang="fr-FR" dirty="0" smtClean="0"/>
              <a:t>Marco Polo</a:t>
            </a:r>
            <a:endParaRPr lang="fr-F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1143000"/>
          </a:xfrm>
        </p:spPr>
        <p:txBody>
          <a:bodyPr>
            <a:normAutofit/>
          </a:bodyPr>
          <a:lstStyle/>
          <a:p>
            <a:r>
              <a:rPr lang="fr-FR" sz="4000" dirty="0" smtClean="0"/>
              <a:t>Christophe Colomb (1/2)</a:t>
            </a:r>
            <a:endParaRPr lang="fr-FR" sz="4000" dirty="0"/>
          </a:p>
        </p:txBody>
      </p:sp>
      <p:sp>
        <p:nvSpPr>
          <p:cNvPr id="3" name="Rectangle 2"/>
          <p:cNvSpPr/>
          <p:nvPr/>
        </p:nvSpPr>
        <p:spPr>
          <a:xfrm>
            <a:off x="0" y="1084685"/>
            <a:ext cx="7048500" cy="5755422"/>
          </a:xfrm>
          <a:prstGeom prst="rect">
            <a:avLst/>
          </a:prstGeom>
        </p:spPr>
        <p:txBody>
          <a:bodyPr wrap="square">
            <a:spAutoFit/>
          </a:bodyPr>
          <a:lstStyle/>
          <a:p>
            <a:r>
              <a:rPr lang="fr-FR" sz="1600" dirty="0" smtClean="0"/>
              <a:t>En </a:t>
            </a:r>
            <a:r>
              <a:rPr lang="fr-FR" sz="1600" b="1" dirty="0" smtClean="0">
                <a:solidFill>
                  <a:srgbClr val="FF0000"/>
                </a:solidFill>
              </a:rPr>
              <a:t>1492</a:t>
            </a:r>
            <a:r>
              <a:rPr lang="fr-FR" sz="1600" dirty="0" smtClean="0"/>
              <a:t>, Christophe Colomb ouvrit le chemin des Amériques aux Européens. Les Vikings avaient atteint l’Amérique des siècles avant lui. Mais ils n’y avaient pas établi de colonies. Colomb explora la région et y revint à plusieurs reprises. Ses expéditions eurent des conséquences durables et profondes.</a:t>
            </a:r>
          </a:p>
          <a:p>
            <a:r>
              <a:rPr lang="fr-FR" sz="1600" dirty="0" smtClean="0"/>
              <a:t>Colomb amorça un mouvement de colonisation européenne de l’Amérique que rien n’arrêterait. Cette colonisation introduisit la culture européenne sur ce continent. Elle frappa très durement les Amérindiens qui y vivaient. Ils furent victimes des maladies apportées par les Européens, contre lesquelles leur corps ne pouvait se défendre. Les Européens les réduisirent en esclavage et les forcèrent à chercher de l’or pour eux.</a:t>
            </a:r>
          </a:p>
          <a:p>
            <a:r>
              <a:rPr lang="fr-FR" sz="1600" b="1" dirty="0" smtClean="0"/>
              <a:t>Jeunesse</a:t>
            </a:r>
          </a:p>
          <a:p>
            <a:r>
              <a:rPr lang="fr-FR" sz="1600" dirty="0" err="1" smtClean="0"/>
              <a:t>Cristoforo</a:t>
            </a:r>
            <a:r>
              <a:rPr lang="fr-FR" sz="1600" dirty="0" smtClean="0"/>
              <a:t> Colombo naît à Gênes, en Italie, en </a:t>
            </a:r>
            <a:r>
              <a:rPr lang="fr-FR" sz="1600" b="1" dirty="0" smtClean="0">
                <a:solidFill>
                  <a:srgbClr val="FF0000"/>
                </a:solidFill>
              </a:rPr>
              <a:t>1451</a:t>
            </a:r>
            <a:r>
              <a:rPr lang="fr-FR" sz="1600" dirty="0" smtClean="0"/>
              <a:t>. Les francophones l’appellent Christophe Colomb. Il est le fils d’un tisserand et ne reçoit qu’une éducation très limitée.</a:t>
            </a:r>
          </a:p>
          <a:p>
            <a:r>
              <a:rPr lang="fr-FR" sz="1600" dirty="0" smtClean="0"/>
              <a:t>Vers </a:t>
            </a:r>
            <a:r>
              <a:rPr lang="fr-FR" sz="1600" b="1" dirty="0" smtClean="0">
                <a:solidFill>
                  <a:srgbClr val="FF0000"/>
                </a:solidFill>
              </a:rPr>
              <a:t>1476</a:t>
            </a:r>
            <a:r>
              <a:rPr lang="fr-FR" sz="1600" dirty="0" smtClean="0"/>
              <a:t>, il s’installe au Portugal. Dans les années 1480, il envisage d’atteindre l’Asie en passant par la mer. Les Européens apprécient alors les produits asiatiques. Mais ceux-ci sont chers, car il faut les acheminer par voie de terre, ce qui est long et dangereux. Colomb sait que la Terre est ronde. Il en déduit que l’on peut atteindre l’Asie en naviguant vers l’ouest, dans l’océan Atlantique.</a:t>
            </a:r>
          </a:p>
          <a:p>
            <a:r>
              <a:rPr lang="fr-FR" sz="1600" dirty="0" smtClean="0"/>
              <a:t>Le roi du Portugal refuse de financer le voyage de Colomb. Celui-ci se tourne vers le roi Ferdinand et la reine Isabelle d’Espagne, surnommés les Rois Catholiques. En janvier </a:t>
            </a:r>
            <a:r>
              <a:rPr lang="fr-FR" sz="1600" b="1" dirty="0" smtClean="0">
                <a:solidFill>
                  <a:srgbClr val="FF0000"/>
                </a:solidFill>
              </a:rPr>
              <a:t>1492</a:t>
            </a:r>
            <a:r>
              <a:rPr lang="fr-FR" sz="1600" dirty="0" smtClean="0"/>
              <a:t>, ils acceptent de financer son expédition. Ils lui fournissent 3 caravelles : la </a:t>
            </a:r>
            <a:r>
              <a:rPr lang="fr-FR" sz="1600" i="1" dirty="0" err="1" smtClean="0"/>
              <a:t>Niña</a:t>
            </a:r>
            <a:r>
              <a:rPr lang="fr-FR" sz="1600" dirty="0" smtClean="0"/>
              <a:t>, la </a:t>
            </a:r>
            <a:r>
              <a:rPr lang="fr-FR" sz="1600" i="1" dirty="0" smtClean="0"/>
              <a:t>Pinta</a:t>
            </a:r>
            <a:r>
              <a:rPr lang="fr-FR" sz="1600" dirty="0" smtClean="0"/>
              <a:t> et la </a:t>
            </a:r>
            <a:r>
              <a:rPr lang="fr-FR" sz="1600" i="1" dirty="0" smtClean="0"/>
              <a:t>Santa María</a:t>
            </a:r>
            <a:r>
              <a:rPr lang="fr-FR" sz="1600" dirty="0" smtClean="0"/>
              <a:t>.</a:t>
            </a:r>
          </a:p>
        </p:txBody>
      </p:sp>
      <p:pic>
        <p:nvPicPr>
          <p:cNvPr id="4" name="Image 3"/>
          <p:cNvPicPr>
            <a:picLocks noChangeAspect="1"/>
          </p:cNvPicPr>
          <p:nvPr/>
        </p:nvPicPr>
        <p:blipFill>
          <a:blip r:embed="rId2"/>
          <a:stretch>
            <a:fillRect/>
          </a:stretch>
        </p:blipFill>
        <p:spPr>
          <a:xfrm>
            <a:off x="7048500" y="1120026"/>
            <a:ext cx="2095500" cy="2466975"/>
          </a:xfrm>
          <a:prstGeom prst="rect">
            <a:avLst/>
          </a:prstGeom>
        </p:spPr>
      </p:pic>
      <p:sp>
        <p:nvSpPr>
          <p:cNvPr id="5" name="Rectangle 4"/>
          <p:cNvSpPr/>
          <p:nvPr/>
        </p:nvSpPr>
        <p:spPr>
          <a:xfrm>
            <a:off x="7056049" y="3602047"/>
            <a:ext cx="2087951" cy="1277273"/>
          </a:xfrm>
          <a:prstGeom prst="rect">
            <a:avLst/>
          </a:prstGeom>
        </p:spPr>
        <p:txBody>
          <a:bodyPr wrap="square">
            <a:spAutoFit/>
          </a:bodyPr>
          <a:lstStyle/>
          <a:p>
            <a:pPr algn="r"/>
            <a:r>
              <a:rPr lang="fr-FR" sz="1100"/>
              <a:t>Portrait présumé de Christophe Colomb, attribué à Ridolfo del Ghirlandaio : yeux bleus, visage allongé au front haut, nez aquilin, menton orné d'une fossette, cheveux devenus blancs dès l'âge de </a:t>
            </a:r>
            <a:r>
              <a:rPr lang="fr-FR" sz="1100"/>
              <a:t>30 </a:t>
            </a:r>
            <a:r>
              <a:rPr lang="fr-FR" sz="1100" smtClean="0"/>
              <a:t>ans.</a:t>
            </a:r>
            <a:endParaRPr lang="fr-FR" sz="110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908720"/>
          </a:xfrm>
        </p:spPr>
        <p:txBody>
          <a:bodyPr>
            <a:normAutofit/>
          </a:bodyPr>
          <a:lstStyle/>
          <a:p>
            <a:r>
              <a:rPr lang="fr-FR" sz="4000" dirty="0" smtClean="0"/>
              <a:t>Christophe Colomb (2/2)</a:t>
            </a:r>
            <a:endParaRPr lang="fr-FR" sz="4000" dirty="0"/>
          </a:p>
        </p:txBody>
      </p:sp>
      <p:sp>
        <p:nvSpPr>
          <p:cNvPr id="3" name="Rectangle 2"/>
          <p:cNvSpPr/>
          <p:nvPr/>
        </p:nvSpPr>
        <p:spPr>
          <a:xfrm>
            <a:off x="179512" y="764704"/>
            <a:ext cx="8856984" cy="4401205"/>
          </a:xfrm>
          <a:prstGeom prst="rect">
            <a:avLst/>
          </a:prstGeom>
        </p:spPr>
        <p:txBody>
          <a:bodyPr wrap="square">
            <a:spAutoFit/>
          </a:bodyPr>
          <a:lstStyle/>
          <a:p>
            <a:pPr algn="just"/>
            <a:r>
              <a:rPr lang="fr-FR" sz="1400" b="1" dirty="0" smtClean="0"/>
              <a:t>Première expédition</a:t>
            </a:r>
          </a:p>
          <a:p>
            <a:pPr algn="just"/>
            <a:r>
              <a:rPr lang="fr-FR" sz="1400" dirty="0" smtClean="0"/>
              <a:t>Le départ a lieu le 3 août </a:t>
            </a:r>
            <a:r>
              <a:rPr lang="fr-FR" sz="1400" b="1" dirty="0" smtClean="0">
                <a:solidFill>
                  <a:srgbClr val="FF0000"/>
                </a:solidFill>
              </a:rPr>
              <a:t>1492</a:t>
            </a:r>
            <a:r>
              <a:rPr lang="fr-FR" sz="1400" dirty="0" smtClean="0"/>
              <a:t>. Le 12 octobre, Colomb atteint les Bahamas, un archipel des Caraïbes. Il pense être arrivé aux Indes, en Asie. Il appelle donc les habitants des Indiens.</a:t>
            </a:r>
          </a:p>
          <a:p>
            <a:pPr algn="just"/>
            <a:r>
              <a:rPr lang="fr-FR" sz="1400" dirty="0" smtClean="0"/>
              <a:t>Colomb arrive à Cuba le 29 octobre. Le 6 décembre, il débarque sur l’île d’Hispaniola. Il y fait construire un fort où il laisse quelques hommes. En janvier, il retourne en Espagne. Il y ramène des plantes, de l’or, des tissus et plusieurs Amérindiens.</a:t>
            </a:r>
          </a:p>
          <a:p>
            <a:pPr algn="just"/>
            <a:r>
              <a:rPr lang="fr-FR" sz="1400" b="1" dirty="0" smtClean="0"/>
              <a:t>Expéditions ultérieures</a:t>
            </a:r>
          </a:p>
          <a:p>
            <a:pPr algn="just"/>
            <a:r>
              <a:rPr lang="fr-FR" sz="1400" dirty="0" smtClean="0"/>
              <a:t>Ferdinand et Isabelle sont satisfaits des découvertes de Colomb. Ils le laissent repartir. Pour son deuxième voyage, de </a:t>
            </a:r>
            <a:r>
              <a:rPr lang="fr-FR" sz="1400" b="1" dirty="0" smtClean="0">
                <a:solidFill>
                  <a:srgbClr val="FF0000"/>
                </a:solidFill>
              </a:rPr>
              <a:t>1493</a:t>
            </a:r>
            <a:r>
              <a:rPr lang="fr-FR" sz="1400" dirty="0" smtClean="0"/>
              <a:t> à </a:t>
            </a:r>
            <a:r>
              <a:rPr lang="fr-FR" sz="1400" b="1" dirty="0" smtClean="0">
                <a:solidFill>
                  <a:srgbClr val="FF0000"/>
                </a:solidFill>
              </a:rPr>
              <a:t>1496</a:t>
            </a:r>
            <a:r>
              <a:rPr lang="fr-FR" sz="1400" dirty="0" smtClean="0"/>
              <a:t>, Colomb dispose de 17 bateaux et d’environ 1 300 hommes. Ceux qu’il a laissés à Hispaniola ont été tués. Il organise une nouvelle colonie et explore les côtes des îles. Il laisse la direction des colonies à ses frères et rentre en Espagne.</a:t>
            </a:r>
          </a:p>
          <a:p>
            <a:pPr algn="just"/>
            <a:r>
              <a:rPr lang="fr-FR" sz="1400" dirty="0" smtClean="0"/>
              <a:t>Lors de sa troisième expédition, de </a:t>
            </a:r>
            <a:r>
              <a:rPr lang="fr-FR" sz="1400" b="1" dirty="0" smtClean="0">
                <a:solidFill>
                  <a:srgbClr val="FF0000"/>
                </a:solidFill>
              </a:rPr>
              <a:t>1498</a:t>
            </a:r>
            <a:r>
              <a:rPr lang="fr-FR" sz="1400" dirty="0" smtClean="0"/>
              <a:t> à </a:t>
            </a:r>
            <a:r>
              <a:rPr lang="fr-FR" sz="1400" b="1" dirty="0" smtClean="0">
                <a:solidFill>
                  <a:srgbClr val="FF0000"/>
                </a:solidFill>
              </a:rPr>
              <a:t>1500</a:t>
            </a:r>
            <a:r>
              <a:rPr lang="fr-FR" sz="1400" dirty="0" smtClean="0"/>
              <a:t>, Colomb explore la côte caribéenne de l’Amérique du Sud. À cette époque, un grand nombre de colons d’Hispaniola sont mécontents de la façon dont Colomb et ses frères gouvernent. Ils se plaignent aux autorités espagnoles. Colomb est emprisonné et renvoyé en Espagne.</a:t>
            </a:r>
          </a:p>
          <a:p>
            <a:pPr algn="just"/>
            <a:r>
              <a:rPr lang="fr-FR" sz="1400" dirty="0" smtClean="0"/>
              <a:t>Il est libéré à son arrivée. Il convainc </a:t>
            </a:r>
            <a:r>
              <a:rPr lang="fr-FR" sz="1400" b="1" dirty="0" smtClean="0">
                <a:solidFill>
                  <a:schemeClr val="tx2">
                    <a:lumMod val="60000"/>
                    <a:lumOff val="40000"/>
                  </a:schemeClr>
                </a:solidFill>
              </a:rPr>
              <a:t>Ferdinand et Isabelle </a:t>
            </a:r>
            <a:r>
              <a:rPr lang="fr-FR" sz="1400" dirty="0" smtClean="0"/>
              <a:t>qu’il trouvera des trésors si on le laisse retourner aux Amériques. Son dernier voyage débute en </a:t>
            </a:r>
            <a:r>
              <a:rPr lang="fr-FR" sz="1400" b="1" dirty="0" smtClean="0">
                <a:solidFill>
                  <a:srgbClr val="FF0000"/>
                </a:solidFill>
              </a:rPr>
              <a:t>1502</a:t>
            </a:r>
            <a:r>
              <a:rPr lang="fr-FR" sz="1400" dirty="0" smtClean="0"/>
              <a:t>. Il explore la côte de l’Amérique centrale, mais perd ses 4 navires, et doit être secouru.</a:t>
            </a:r>
          </a:p>
          <a:p>
            <a:pPr algn="just"/>
            <a:r>
              <a:rPr lang="fr-FR" sz="1400" b="1" dirty="0" smtClean="0"/>
              <a:t>Dernières années</a:t>
            </a:r>
          </a:p>
          <a:p>
            <a:pPr algn="just"/>
            <a:r>
              <a:rPr lang="fr-FR" sz="1400" dirty="0" smtClean="0"/>
              <a:t>Colomb retourne en Espagne en novembre </a:t>
            </a:r>
            <a:r>
              <a:rPr lang="fr-FR" sz="1400" b="1" dirty="0" smtClean="0">
                <a:solidFill>
                  <a:srgbClr val="FF0000"/>
                </a:solidFill>
              </a:rPr>
              <a:t>1504</a:t>
            </a:r>
            <a:r>
              <a:rPr lang="fr-FR" sz="1400" dirty="0" smtClean="0"/>
              <a:t>. Il meurt le 20 mai </a:t>
            </a:r>
            <a:r>
              <a:rPr lang="fr-FR" sz="1400" b="1" dirty="0" smtClean="0">
                <a:solidFill>
                  <a:srgbClr val="FF0000"/>
                </a:solidFill>
              </a:rPr>
              <a:t>1506</a:t>
            </a:r>
            <a:r>
              <a:rPr lang="fr-FR" sz="1400" smtClean="0"/>
              <a:t>. </a:t>
            </a:r>
            <a:endParaRPr lang="fr-FR" sz="1400" smtClean="0"/>
          </a:p>
          <a:p>
            <a:pPr algn="just"/>
            <a:r>
              <a:rPr lang="fr-FR" sz="1400" smtClean="0"/>
              <a:t>Il </a:t>
            </a:r>
            <a:r>
              <a:rPr lang="fr-FR" sz="1400" dirty="0" smtClean="0"/>
              <a:t>restera convaincu jusqu’à sa mort d’être allé en Asie.</a:t>
            </a:r>
            <a:endParaRPr lang="fr-FR" sz="1400" dirty="0"/>
          </a:p>
        </p:txBody>
      </p:sp>
      <p:pic>
        <p:nvPicPr>
          <p:cNvPr id="4" name="Image 3"/>
          <p:cNvPicPr>
            <a:picLocks noChangeAspect="1"/>
          </p:cNvPicPr>
          <p:nvPr/>
        </p:nvPicPr>
        <p:blipFill>
          <a:blip r:embed="rId2"/>
          <a:stretch>
            <a:fillRect/>
          </a:stretch>
        </p:blipFill>
        <p:spPr>
          <a:xfrm>
            <a:off x="6300193" y="4376131"/>
            <a:ext cx="2843808" cy="2481869"/>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TotalTime>
  <Words>2053</Words>
  <Application>Microsoft Office PowerPoint</Application>
  <PresentationFormat>Affichage à l'écran (4:3)</PresentationFormat>
  <Paragraphs>72</Paragraphs>
  <Slides>13</Slides>
  <Notes>1</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13</vt:i4>
      </vt:variant>
    </vt:vector>
  </HeadingPairs>
  <TitlesOfParts>
    <vt:vector size="16" baseType="lpstr">
      <vt:lpstr>Arial</vt:lpstr>
      <vt:lpstr>Calibri</vt:lpstr>
      <vt:lpstr>Thème Office</vt:lpstr>
      <vt:lpstr>Frise chronologique</vt:lpstr>
      <vt:lpstr>Insérer un SmartArt</vt:lpstr>
      <vt:lpstr>Choisir « Processus en bloc continu »</vt:lpstr>
      <vt:lpstr>Vous pouvez entrer le texte</vt:lpstr>
      <vt:lpstr>Le Menu Smart Art est actif</vt:lpstr>
      <vt:lpstr>Choisissez le style de votre frise</vt:lpstr>
      <vt:lpstr>Marco Polo</vt:lpstr>
      <vt:lpstr>Christophe Colomb (1/2)</vt:lpstr>
      <vt:lpstr>Christophe Colomb (2/2)</vt:lpstr>
      <vt:lpstr>Présentation PowerPoint</vt:lpstr>
      <vt:lpstr>Ferdinand et Isabelle</vt:lpstr>
      <vt:lpstr>Vasco de Gama</vt:lpstr>
      <vt:lpstr>Fernand de Magellan</vt:lpstr>
    </vt:vector>
  </TitlesOfParts>
  <Company>Education Nationale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admincg</dc:creator>
  <cp:lastModifiedBy>Collège les Pins</cp:lastModifiedBy>
  <cp:revision>19</cp:revision>
  <dcterms:created xsi:type="dcterms:W3CDTF">2017-01-30T08:18:41Z</dcterms:created>
  <dcterms:modified xsi:type="dcterms:W3CDTF">2022-06-23T20:07:45Z</dcterms:modified>
</cp:coreProperties>
</file>